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118"/>
  </p:notesMasterIdLst>
  <p:handoutMasterIdLst>
    <p:handoutMasterId r:id="rId119"/>
  </p:handoutMasterIdLst>
  <p:sldIdLst>
    <p:sldId id="566" r:id="rId3"/>
    <p:sldId id="394" r:id="rId4"/>
    <p:sldId id="338" r:id="rId5"/>
    <p:sldId id="480" r:id="rId6"/>
    <p:sldId id="1860" r:id="rId7"/>
    <p:sldId id="1861" r:id="rId8"/>
    <p:sldId id="1891" r:id="rId9"/>
    <p:sldId id="567" r:id="rId10"/>
    <p:sldId id="580" r:id="rId11"/>
    <p:sldId id="1863" r:id="rId12"/>
    <p:sldId id="352" r:id="rId13"/>
    <p:sldId id="520" r:id="rId14"/>
    <p:sldId id="606" r:id="rId15"/>
    <p:sldId id="607" r:id="rId16"/>
    <p:sldId id="616" r:id="rId17"/>
    <p:sldId id="521" r:id="rId18"/>
    <p:sldId id="507" r:id="rId19"/>
    <p:sldId id="523" r:id="rId20"/>
    <p:sldId id="426" r:id="rId21"/>
    <p:sldId id="431" r:id="rId22"/>
    <p:sldId id="433" r:id="rId23"/>
    <p:sldId id="432" r:id="rId24"/>
    <p:sldId id="435" r:id="rId25"/>
    <p:sldId id="458" r:id="rId26"/>
    <p:sldId id="569" r:id="rId27"/>
    <p:sldId id="524" r:id="rId28"/>
    <p:sldId id="583" r:id="rId29"/>
    <p:sldId id="584" r:id="rId30"/>
    <p:sldId id="585" r:id="rId31"/>
    <p:sldId id="611" r:id="rId32"/>
    <p:sldId id="620" r:id="rId33"/>
    <p:sldId id="463" r:id="rId34"/>
    <p:sldId id="409" r:id="rId35"/>
    <p:sldId id="455" r:id="rId36"/>
    <p:sldId id="617" r:id="rId37"/>
    <p:sldId id="613" r:id="rId38"/>
    <p:sldId id="465" r:id="rId39"/>
    <p:sldId id="466" r:id="rId40"/>
    <p:sldId id="1892" r:id="rId41"/>
    <p:sldId id="468" r:id="rId42"/>
    <p:sldId id="469" r:id="rId43"/>
    <p:sldId id="1894" r:id="rId44"/>
    <p:sldId id="1893" r:id="rId45"/>
    <p:sldId id="470" r:id="rId46"/>
    <p:sldId id="471" r:id="rId47"/>
    <p:sldId id="473" r:id="rId48"/>
    <p:sldId id="1866" r:id="rId49"/>
    <p:sldId id="1875" r:id="rId50"/>
    <p:sldId id="1876" r:id="rId51"/>
    <p:sldId id="1864" r:id="rId52"/>
    <p:sldId id="1865" r:id="rId53"/>
    <p:sldId id="1867" r:id="rId54"/>
    <p:sldId id="1868" r:id="rId55"/>
    <p:sldId id="1869" r:id="rId56"/>
    <p:sldId id="1870" r:id="rId57"/>
    <p:sldId id="1871" r:id="rId58"/>
    <p:sldId id="1872" r:id="rId59"/>
    <p:sldId id="1873" r:id="rId60"/>
    <p:sldId id="1874" r:id="rId61"/>
    <p:sldId id="1877" r:id="rId62"/>
    <p:sldId id="621" r:id="rId63"/>
    <p:sldId id="622" r:id="rId64"/>
    <p:sldId id="623" r:id="rId65"/>
    <p:sldId id="624" r:id="rId66"/>
    <p:sldId id="625" r:id="rId67"/>
    <p:sldId id="626" r:id="rId68"/>
    <p:sldId id="1878" r:id="rId69"/>
    <p:sldId id="1879" r:id="rId70"/>
    <p:sldId id="1880" r:id="rId71"/>
    <p:sldId id="1881" r:id="rId72"/>
    <p:sldId id="1882" r:id="rId73"/>
    <p:sldId id="1890" r:id="rId74"/>
    <p:sldId id="1883" r:id="rId75"/>
    <p:sldId id="1885" r:id="rId76"/>
    <p:sldId id="627" r:id="rId77"/>
    <p:sldId id="628" r:id="rId78"/>
    <p:sldId id="629" r:id="rId79"/>
    <p:sldId id="344" r:id="rId80"/>
    <p:sldId id="345" r:id="rId81"/>
    <p:sldId id="289" r:id="rId82"/>
    <p:sldId id="1856" r:id="rId83"/>
    <p:sldId id="1857" r:id="rId84"/>
    <p:sldId id="294" r:id="rId85"/>
    <p:sldId id="1858" r:id="rId86"/>
    <p:sldId id="1889" r:id="rId87"/>
    <p:sldId id="1859" r:id="rId88"/>
    <p:sldId id="339" r:id="rId89"/>
    <p:sldId id="340" r:id="rId90"/>
    <p:sldId id="341" r:id="rId91"/>
    <p:sldId id="342" r:id="rId92"/>
    <p:sldId id="343" r:id="rId93"/>
    <p:sldId id="1854" r:id="rId94"/>
    <p:sldId id="1886" r:id="rId95"/>
    <p:sldId id="1895" r:id="rId96"/>
    <p:sldId id="1896" r:id="rId97"/>
    <p:sldId id="1897" r:id="rId98"/>
    <p:sldId id="1898" r:id="rId99"/>
    <p:sldId id="1899" r:id="rId100"/>
    <p:sldId id="1900" r:id="rId101"/>
    <p:sldId id="1901" r:id="rId102"/>
    <p:sldId id="1903" r:id="rId103"/>
    <p:sldId id="1902" r:id="rId104"/>
    <p:sldId id="1904" r:id="rId105"/>
    <p:sldId id="1905" r:id="rId106"/>
    <p:sldId id="1906" r:id="rId107"/>
    <p:sldId id="1907" r:id="rId108"/>
    <p:sldId id="1909" r:id="rId109"/>
    <p:sldId id="1908" r:id="rId110"/>
    <p:sldId id="1855" r:id="rId111"/>
    <p:sldId id="475" r:id="rId112"/>
    <p:sldId id="618" r:id="rId113"/>
    <p:sldId id="619" r:id="rId114"/>
    <p:sldId id="374" r:id="rId115"/>
    <p:sldId id="391" r:id="rId116"/>
    <p:sldId id="615" r:id="rId117"/>
  </p:sldIdLst>
  <p:sldSz cx="12192000" cy="6858000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88C"/>
    <a:srgbClr val="9C007F"/>
    <a:srgbClr val="68007F"/>
    <a:srgbClr val="4E005F"/>
    <a:srgbClr val="E40059"/>
    <a:srgbClr val="E50C61"/>
    <a:srgbClr val="EA6096"/>
    <a:srgbClr val="002060"/>
    <a:srgbClr val="005BD3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471" autoAdjust="0"/>
  </p:normalViewPr>
  <p:slideViewPr>
    <p:cSldViewPr snapToGrid="0">
      <p:cViewPr varScale="1">
        <p:scale>
          <a:sx n="89" d="100"/>
          <a:sy n="89" d="100"/>
        </p:scale>
        <p:origin x="114" y="52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406" cy="494709"/>
          </a:xfrm>
          <a:prstGeom prst="rect">
            <a:avLst/>
          </a:prstGeom>
        </p:spPr>
        <p:txBody>
          <a:bodyPr vert="horz" lIns="87920" tIns="43960" rIns="87920" bIns="4396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750" y="0"/>
            <a:ext cx="2945405" cy="494709"/>
          </a:xfrm>
          <a:prstGeom prst="rect">
            <a:avLst/>
          </a:prstGeom>
        </p:spPr>
        <p:txBody>
          <a:bodyPr vert="horz" lIns="87920" tIns="43960" rIns="87920" bIns="43960" rtlCol="0"/>
          <a:lstStyle>
            <a:lvl1pPr algn="r">
              <a:defRPr sz="1200"/>
            </a:lvl1pPr>
          </a:lstStyle>
          <a:p>
            <a:fld id="{4890F2F4-5A92-47D6-A022-FC4C55FC5395}" type="datetimeFigureOut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9542"/>
            <a:ext cx="2945406" cy="494709"/>
          </a:xfrm>
          <a:prstGeom prst="rect">
            <a:avLst/>
          </a:prstGeom>
        </p:spPr>
        <p:txBody>
          <a:bodyPr vert="horz" lIns="87920" tIns="43960" rIns="87920" bIns="4396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750" y="9379542"/>
            <a:ext cx="2945405" cy="494709"/>
          </a:xfrm>
          <a:prstGeom prst="rect">
            <a:avLst/>
          </a:prstGeom>
        </p:spPr>
        <p:txBody>
          <a:bodyPr vert="horz" lIns="87920" tIns="43960" rIns="87920" bIns="43960" rtlCol="0" anchor="b"/>
          <a:lstStyle>
            <a:lvl1pPr algn="r">
              <a:defRPr sz="1200"/>
            </a:lvl1pPr>
          </a:lstStyle>
          <a:p>
            <a:fld id="{BE4282D7-2601-443A-AFCA-B4B1E8D5AF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100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406" cy="494709"/>
          </a:xfrm>
          <a:prstGeom prst="rect">
            <a:avLst/>
          </a:prstGeom>
        </p:spPr>
        <p:txBody>
          <a:bodyPr vert="horz" lIns="87920" tIns="43960" rIns="87920" bIns="4396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750" y="0"/>
            <a:ext cx="2945405" cy="494709"/>
          </a:xfrm>
          <a:prstGeom prst="rect">
            <a:avLst/>
          </a:prstGeom>
        </p:spPr>
        <p:txBody>
          <a:bodyPr vert="horz" lIns="87920" tIns="43960" rIns="87920" bIns="43960" rtlCol="0"/>
          <a:lstStyle>
            <a:lvl1pPr algn="r">
              <a:defRPr sz="1200"/>
            </a:lvl1pPr>
          </a:lstStyle>
          <a:p>
            <a:fld id="{D33195DE-BB0A-46EC-BE55-2C5073067C8E}" type="datetimeFigureOut">
              <a:rPr lang="zh-TW" altLang="en-US" smtClean="0"/>
              <a:t>2026/10/20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920" tIns="43960" rIns="87920" bIns="4396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527" y="4752568"/>
            <a:ext cx="5438140" cy="3887210"/>
          </a:xfrm>
          <a:prstGeom prst="rect">
            <a:avLst/>
          </a:prstGeom>
        </p:spPr>
        <p:txBody>
          <a:bodyPr vert="horz" lIns="87920" tIns="43960" rIns="87920" bIns="4396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9542"/>
            <a:ext cx="2945406" cy="494709"/>
          </a:xfrm>
          <a:prstGeom prst="rect">
            <a:avLst/>
          </a:prstGeom>
        </p:spPr>
        <p:txBody>
          <a:bodyPr vert="horz" lIns="87920" tIns="43960" rIns="87920" bIns="4396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750" y="9379542"/>
            <a:ext cx="2945405" cy="494709"/>
          </a:xfrm>
          <a:prstGeom prst="rect">
            <a:avLst/>
          </a:prstGeom>
        </p:spPr>
        <p:txBody>
          <a:bodyPr vert="horz" lIns="87920" tIns="43960" rIns="87920" bIns="43960" rtlCol="0" anchor="b"/>
          <a:lstStyle>
            <a:lvl1pPr algn="r">
              <a:defRPr sz="1200"/>
            </a:lvl1pPr>
          </a:lstStyle>
          <a:p>
            <a:fld id="{36937605-6548-4B22-A393-5E17172BD39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920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37605-6548-4B22-A393-5E17172BD393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7921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69424-1F56-4D3D-9486-33312D081524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911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spc="-5" dirty="0">
                <a:latin typeface="UKIJ CJK"/>
                <a:cs typeface="UKIJ CJK"/>
              </a:rPr>
              <a:t>在資料庫的任何頁面，都可以利用頁首的搜尋框，進行關鍵字搜尋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69424-1F56-4D3D-9486-33312D081524}" type="slidenum">
              <a:rPr lang="zh-TW" altLang="en-US" smtClean="0"/>
              <a:pPr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788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只看篇名或書目看不出是不是真正要的文章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69424-1F56-4D3D-9486-33312D081524}" type="slidenum">
              <a:rPr lang="zh-TW" altLang="en-US" smtClean="0"/>
              <a:pPr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9292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spc="-5" dirty="0">
                <a:latin typeface="UKIJ CJK"/>
                <a:cs typeface="UKIJ CJK"/>
              </a:rPr>
              <a:t>訂閱目次通知</a:t>
            </a:r>
            <a:r>
              <a:rPr lang="en-US" altLang="zh-TW" sz="1200" spc="-5" dirty="0">
                <a:latin typeface="UKIJ CJK"/>
                <a:cs typeface="UKIJ CJK"/>
              </a:rPr>
              <a:t>=YT</a:t>
            </a:r>
            <a:r>
              <a:rPr lang="zh-TW" altLang="en-US" sz="1200" spc="-5" dirty="0">
                <a:latin typeface="UKIJ CJK"/>
                <a:cs typeface="UKIJ CJK"/>
              </a:rPr>
              <a:t>小鈴鐺</a:t>
            </a:r>
            <a:endParaRPr lang="en-US" altLang="zh-TW" sz="1200" spc="-5" dirty="0">
              <a:latin typeface="UKIJ CJK"/>
              <a:cs typeface="UKIJ CJK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spc="-5" dirty="0">
                <a:latin typeface="UKIJ CJK"/>
                <a:cs typeface="UKIJ CJK"/>
              </a:rPr>
              <a:t>DOI=</a:t>
            </a:r>
            <a:r>
              <a:rPr lang="zh-TW" altLang="en-US" sz="1200" spc="-5" dirty="0">
                <a:latin typeface="UKIJ CJK"/>
                <a:cs typeface="UKIJ CJK"/>
              </a:rPr>
              <a:t>期刊識別碼，這篇期刊在網路上是永久存在的，就算他之後因為某種原因在我們平台下架，只要你搜尋</a:t>
            </a:r>
            <a:r>
              <a:rPr lang="en-US" altLang="zh-TW" sz="1200" spc="-5" dirty="0">
                <a:latin typeface="UKIJ CJK"/>
                <a:cs typeface="UKIJ CJK"/>
              </a:rPr>
              <a:t>DOI</a:t>
            </a:r>
            <a:r>
              <a:rPr lang="zh-TW" altLang="en-US" sz="1200" spc="-5" dirty="0">
                <a:latin typeface="UKIJ CJK"/>
                <a:cs typeface="UKIJ CJK"/>
              </a:rPr>
              <a:t>還是可以在網路上找到</a:t>
            </a:r>
            <a:endParaRPr lang="zh-TW" altLang="en-US" sz="1200" dirty="0">
              <a:latin typeface="UKIJ CJK"/>
              <a:cs typeface="UKIJ CJK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69424-1F56-4D3D-9486-33312D081524}" type="slidenum">
              <a:rPr lang="zh-TW" altLang="en-US" smtClean="0"/>
              <a:pPr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9609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C7CDD8-7D78-BEB8-47EC-E6C3808F4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B3CEAB6-04AF-53A9-F06F-9E25E3607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59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C7CDD8-7D78-BEB8-47EC-E6C3808F4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B3CEAB6-04AF-53A9-F06F-9E25E3607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366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C7CDD8-7D78-BEB8-47EC-E6C3808F4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B3CEAB6-04AF-53A9-F06F-9E25E3607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45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0C7CDD8-7D78-BEB8-47EC-E6C3808F4C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B3CEAB6-04AF-53A9-F06F-9E25E3607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276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17687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21711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5411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5183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2500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8801478" y="64501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</a:t>
            </a:r>
            <a:r>
              <a:rPr lang="zh-TW" altLang="en-US"/>
              <a:t>大學圖書館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6E70A431-0E86-AEFD-4676-40135C71DAE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F08562F7-189D-3FC2-882A-0FF81D6754B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3175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9E7790FE-D244-8081-CC5E-7A2AC190CFC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709AA5B6-C0B9-856D-0B8D-646DEE3BEAB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1A38AC-CBF2-747C-B3B7-E9CC831C1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6391275"/>
            <a:ext cx="1177607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4EFDB45D-98EC-61AE-C481-F48EC2C0D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963" y="2419350"/>
            <a:ext cx="11776075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EDF7BE-5B45-3698-650B-B059BED81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2400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0A4593-30B2-21EB-97DB-7EFCB2918AD3}"/>
              </a:ext>
            </a:extLst>
          </p:cNvPr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EC4AE38-CBDB-D445-472F-E1BA093E96FE}"/>
              </a:ext>
            </a:extLst>
          </p:cNvPr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27">
            <a:extLst>
              <a:ext uri="{FF2B5EF4-FFF2-40B4-BE49-F238E27FC236}">
                <a16:creationId xmlns:a16="http://schemas.microsoft.com/office/drawing/2014/main" id="{7FC5FE08-53C0-1E09-A72A-B6458E3E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Footer Placeholder 16">
            <a:extLst>
              <a:ext uri="{FF2B5EF4-FFF2-40B4-BE49-F238E27FC236}">
                <a16:creationId xmlns:a16="http://schemas.microsoft.com/office/drawing/2014/main" id="{D248E1E0-B3E6-11A8-4D58-062A15D3F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Slide Number Placeholder 28">
            <a:extLst>
              <a:ext uri="{FF2B5EF4-FFF2-40B4-BE49-F238E27FC236}">
                <a16:creationId xmlns:a16="http://schemas.microsoft.com/office/drawing/2014/main" id="{7DF07F0B-2768-9A04-975B-11602D7B4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0469" y="5930901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54914BD7-9CF2-9643-98B1-2BF47BBD255C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311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1104" y="1527048"/>
            <a:ext cx="1133856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AC2EA40-F830-8F98-DB1C-2619DCCD0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70C34D5-A5E9-EE26-26B9-F2EB4F3A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1DF6552-866E-1D3E-AADC-B32C5805C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2464" y="5878385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CB8CC5E8-160A-DF4B-9157-BA15E1B2CB00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5269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C8F28FB2-1FB6-2F3B-9BE8-1267A679FD4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39727262-7775-6612-1063-C198697F13B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C1FD53B1-DF70-959A-A4E3-2C695BA6FB2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4DA00512-1830-40FF-1B20-E772ECE40A7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BFADD7D0-9E57-AA60-7713-15DD94D725A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203200" y="2286000"/>
            <a:ext cx="11777663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8C45B831-FAF8-6AA9-16A3-4127B6A2B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963" y="142875"/>
            <a:ext cx="11776075" cy="2139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8550E4-20D7-2B0F-FE2C-53904CA3B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6391275"/>
            <a:ext cx="1177607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17400A-7603-C76A-915E-4D74EA0FA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2400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158F5-97B6-DF34-123F-F1BA60CCE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2438400"/>
            <a:ext cx="1177766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DBE1C07-5229-E1FE-66EC-0297E133E4D7}"/>
              </a:ext>
            </a:extLst>
          </p:cNvPr>
          <p:cNvSpPr/>
          <p:nvPr/>
        </p:nvSpPr>
        <p:spPr>
          <a:xfrm>
            <a:off x="5689600" y="211455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48507E7-5A3D-FD12-AA58-4BB83FF2813C}"/>
              </a:ext>
            </a:extLst>
          </p:cNvPr>
          <p:cNvSpPr/>
          <p:nvPr/>
        </p:nvSpPr>
        <p:spPr>
          <a:xfrm>
            <a:off x="5816600" y="2209800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CCCFA1B-5B07-B098-65FC-E9E63CE01A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4C0D63FF-BE03-B11B-DDE5-97100CE403D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A1D8C41-5D6C-58CF-C036-34A1102A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6284" y="5930900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D52B7004-738E-2543-A70E-36FBD64AAA37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82656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9">
            <a:extLst>
              <a:ext uri="{FF2B5EF4-FFF2-40B4-BE49-F238E27FC236}">
                <a16:creationId xmlns:a16="http://schemas.microsoft.com/office/drawing/2014/main" id="{2BEECAB3-9352-4B55-44A7-B4A90A99D1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3300" y="1576388"/>
            <a:ext cx="12700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TW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33AF7B7D-CEF0-A96A-AB1D-496C2F3409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21600" y="6410325"/>
            <a:ext cx="40592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C067A9EC-D6E0-D8EC-49D0-D3796297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8366A2E-435B-5405-3BC3-6B88F990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5953125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8B5F0D8A-72F2-0746-BB94-ACBEE9AA6612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845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9">
            <a:extLst>
              <a:ext uri="{FF2B5EF4-FFF2-40B4-BE49-F238E27FC236}">
                <a16:creationId xmlns:a16="http://schemas.microsoft.com/office/drawing/2014/main" id="{A52ADBED-D22D-BE72-CC6A-B5CF796965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TW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0921C083-398C-B918-9E41-FAF1606C1EC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B3CEEF2E-CCD5-D1B9-C758-62323FB934A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E42ED7CB-3748-7B6F-6163-C0336A00799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818C77EA-5A8F-6F8C-EE4F-80680FF460C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45F03-1CE8-220B-3885-1EBB9344F475}"/>
              </a:ext>
            </a:extLst>
          </p:cNvPr>
          <p:cNvSpPr/>
          <p:nvPr/>
        </p:nvSpPr>
        <p:spPr>
          <a:xfrm>
            <a:off x="203200" y="1371600"/>
            <a:ext cx="11777663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465BF9-8652-B5BA-D3E6-6B1672FE0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6391275"/>
            <a:ext cx="11776075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D2DA597C-C401-AF30-CFFE-2930DE36E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1279525"/>
            <a:ext cx="1177766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6F81BA-7F85-E9AE-9D94-F5F1AC7B6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5575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996BAC-98AB-82FD-37CA-B52651BF6639}"/>
              </a:ext>
            </a:extLst>
          </p:cNvPr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53FE93F-B4EE-AB9B-7198-240787BB5028}"/>
              </a:ext>
            </a:extLst>
          </p:cNvPr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ECB20535-FCE3-BC5E-0D61-13F54D46B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B7448AB7-69F2-EA57-EB5A-FC3C70AF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" y="6410325"/>
            <a:ext cx="477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095C1CB9-3A12-DE1F-2ADB-D8DB9BED9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1738" y="5998845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EE0E8343-D486-5C40-A283-FB017F42AA80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7230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AA6D1F-D118-2BBB-E52C-E872036F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58D8C-CF9A-4FC2-D889-3EA7C05B3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4E0C4-3DA2-1790-28C3-BD85D3205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100" y="5964238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155408BC-2170-8442-8CF3-A9A106861345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067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7C887D9C-6C72-9626-5472-A764643F89E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4B4DE8FA-C5F3-E53F-97F4-0D8E6BF2A39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E5BDBF29-7860-9BFE-1D6D-F39E0C73EB3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2D7DF7B8-032A-C495-20DD-396EE57DDC3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4B8B0D-9726-F640-4061-E8D103A25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37" y="6377781"/>
            <a:ext cx="1177607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000727-F1E2-481B-7D27-56B50FAC6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8750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1B73716C-B5B2-EC18-B9F3-7A0302DF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44018F2-300E-EE92-B50D-BD42B1D7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69718EB-4A5E-E68E-6B88-BE68E524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5538" y="5962650"/>
            <a:ext cx="812800" cy="4413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8834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5C26D0-FEE7-53EB-20C0-26E5B11DF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2400"/>
            <a:ext cx="11777663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2FE66AD4-8E48-F03B-C03E-888C72F7D69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90251731-C084-E7A6-3814-AAC93BF1227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3C23DE37-655B-B16E-53EF-CDB0A9884F3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664B1E08-04A9-C02A-88E8-DC0A2CF5ADE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94211E-FCBD-78FA-2499-39E8A39B53C6}"/>
              </a:ext>
            </a:extLst>
          </p:cNvPr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FB801-6FB8-C28F-935C-91E0E3FD6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2400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4A2ED95-6225-33C1-4E54-198FF804177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533400"/>
            <a:ext cx="1177766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5C4186-B866-380E-BEDA-3A109E635F35}"/>
              </a:ext>
            </a:extLst>
          </p:cNvPr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D19E866-17C6-1256-695F-CFCC29AA88B3}"/>
              </a:ext>
            </a:extLst>
          </p:cNvPr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DED965-85D1-DF76-CDD5-812A25F40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6388100"/>
            <a:ext cx="1177766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DFCF98A-574C-E12F-3BF3-E041D8CCF9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66500" y="5938838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961240BC-2B50-1344-9371-73C6ECA574FD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6" name="Date Placeholder 4">
            <a:extLst>
              <a:ext uri="{FF2B5EF4-FFF2-40B4-BE49-F238E27FC236}">
                <a16:creationId xmlns:a16="http://schemas.microsoft.com/office/drawing/2014/main" id="{2F1AEE1B-ADF2-6F26-6D32-557CC54849E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4B47DE4A-5B79-CC1C-337F-DE80F961C42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1638" y="6410325"/>
            <a:ext cx="45116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7243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28C2305C-16FC-CC63-59E0-67370BD1A7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533400"/>
            <a:ext cx="1177766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41A267C7-036A-AE02-7D0D-D30E1F82247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CB4A5FBF-45A1-C28E-F460-46B70C28B37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6BD662FE-02A4-D4B1-D627-54592A729D9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AD6D023E-0588-16D1-8BC7-610F38400F5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047597-7954-56B8-FD42-7DDDF4C7C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2400"/>
            <a:ext cx="11777663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00EB6F-C531-4FB0-855A-6D880824F168}"/>
              </a:ext>
            </a:extLst>
          </p:cNvPr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CD7E52-28E1-0CEE-DB31-6960C5913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5575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F7841DA-835A-1D89-7437-A45110C0EBE2}"/>
              </a:ext>
            </a:extLst>
          </p:cNvPr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8FD584-01B2-920D-44CF-F3F952CFFAD3}"/>
              </a:ext>
            </a:extLst>
          </p:cNvPr>
          <p:cNvSpPr/>
          <p:nvPr/>
        </p:nvSpPr>
        <p:spPr>
          <a:xfrm>
            <a:off x="1854200" y="323850"/>
            <a:ext cx="5588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0BA12C-549C-C7DE-314F-FE018CCB6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6388100"/>
            <a:ext cx="1177766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CABC648C-9BAA-8B65-B1FA-E12278D934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828800" y="312738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09D8A-1F8B-0D4F-8EBE-F554461BE3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AD96D433-6DA0-B26D-A0BA-26640D10AF9F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716838" y="6405563"/>
            <a:ext cx="4060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AB0010A9-AE9C-33D1-A87A-DF3EFC03962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1638" y="6410325"/>
            <a:ext cx="4779962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6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46708-B114-4974-C78E-6B0CF637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F89EB-C900-9019-958B-B464A0F7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26C4C-71B6-E5C7-4BFA-324455C33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5902325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buFont typeface="Wingdings" panose="05000000000000000000" pitchFamily="2" charset="2"/>
              <a:buNone/>
              <a:defRPr/>
            </a:pPr>
            <a:fld id="{F7D72085-5725-574B-9902-5D1605CEBFF3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1919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753FBAA1-F7F0-3B0E-4265-200814FFBA1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982D08F9-8715-84DC-4210-99EFE21271C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C96B5F5C-F4DC-E373-63C7-C3EA2E0987F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7ED7364F-3A37-B4B1-B36C-651008C6A64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E7143-BA8E-F265-E2D6-4A4004F85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6391275"/>
            <a:ext cx="11776075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833123-F4BE-ADE1-FDD3-07760E50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5575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AE01D66-DBC6-2A05-F102-9EE7B855901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640238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9AB66F9-AC94-8691-1B89-766B9AE91E76}"/>
              </a:ext>
            </a:extLst>
          </p:cNvPr>
          <p:cNvSpPr/>
          <p:nvPr/>
        </p:nvSpPr>
        <p:spPr>
          <a:xfrm>
            <a:off x="9118600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3045F0E-BC65-1A47-2090-10D00AB27D36}"/>
              </a:ext>
            </a:extLst>
          </p:cNvPr>
          <p:cNvSpPr/>
          <p:nvPr/>
        </p:nvSpPr>
        <p:spPr>
          <a:xfrm>
            <a:off x="9245600" y="3021013"/>
            <a:ext cx="5603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1"/>
            <a:ext cx="1930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6BF57C2-A711-497C-4F4C-77D689582C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099" y="5935663"/>
            <a:ext cx="6096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2ABB-3331-6644-920A-760517FAA7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19B273F-359E-06B3-8892-7260F749456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B1333EF-0BD4-2FCD-7115-9CDCF7D11C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766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>
            <a:extLst>
              <a:ext uri="{FF2B5EF4-FFF2-40B4-BE49-F238E27FC236}">
                <a16:creationId xmlns:a16="http://schemas.microsoft.com/office/drawing/2014/main" id="{1A2A3CF5-C027-C748-B7AF-75546049CB3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7" name="Rectangle 15">
            <a:extLst>
              <a:ext uri="{FF2B5EF4-FFF2-40B4-BE49-F238E27FC236}">
                <a16:creationId xmlns:a16="http://schemas.microsoft.com/office/drawing/2014/main" id="{C5D28AF9-33AD-4A14-BFF0-435ECF4C1D2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2192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8" name="Rectangle 17">
            <a:extLst>
              <a:ext uri="{FF2B5EF4-FFF2-40B4-BE49-F238E27FC236}">
                <a16:creationId xmlns:a16="http://schemas.microsoft.com/office/drawing/2014/main" id="{F6D2A17C-2C32-1610-F41F-D3C00105388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29" name="Rectangle 18">
            <a:extLst>
              <a:ext uri="{FF2B5EF4-FFF2-40B4-BE49-F238E27FC236}">
                <a16:creationId xmlns:a16="http://schemas.microsoft.com/office/drawing/2014/main" id="{9EA602E2-AD8F-9B30-47FB-F06BC5F9AC9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F5BD33-76A4-F84D-C9BC-361243E0B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6388100"/>
            <a:ext cx="1177766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DEB2877-A06D-A8B7-A998-5C37CBA0B7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21600" y="6405563"/>
            <a:ext cx="4059238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F69FBF-0F2D-D3C7-C9C4-E4A1173AC3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410325"/>
            <a:ext cx="47752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7D10D-18A0-2697-9ACF-F4E08C45E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55575"/>
            <a:ext cx="11777663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F18C4116-AAEA-3E49-5BDE-49349B4E6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200" y="1276350"/>
            <a:ext cx="11777663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7EBC05-2202-A4C1-5B1E-954D05A945BE}"/>
              </a:ext>
            </a:extLst>
          </p:cNvPr>
          <p:cNvSpPr/>
          <p:nvPr/>
        </p:nvSpPr>
        <p:spPr>
          <a:xfrm>
            <a:off x="5689600" y="955675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DFF34E-C4C2-72BD-E024-CA57D36AE9DA}"/>
              </a:ext>
            </a:extLst>
          </p:cNvPr>
          <p:cNvSpPr/>
          <p:nvPr/>
        </p:nvSpPr>
        <p:spPr>
          <a:xfrm>
            <a:off x="5816600" y="1050925"/>
            <a:ext cx="5588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914C2C1-D76F-9CE7-221F-2AB955DC7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91200" y="1039813"/>
            <a:ext cx="6096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600">
                <a:solidFill>
                  <a:srgbClr val="1A3F6D"/>
                </a:solidFill>
              </a:defRPr>
            </a:lvl1pPr>
          </a:lstStyle>
          <a:p>
            <a:pPr>
              <a:defRPr/>
            </a:pPr>
            <a:fld id="{0C3255A9-28CC-FD48-8599-08225034A4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8" name="Title Placeholder 21">
            <a:extLst>
              <a:ext uri="{FF2B5EF4-FFF2-40B4-BE49-F238E27FC236}">
                <a16:creationId xmlns:a16="http://schemas.microsoft.com/office/drawing/2014/main" id="{0A4FDFD6-9380-5449-8084-5E21FA69AE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01638" y="228600"/>
            <a:ext cx="113792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>
            <a:extLst>
              <a:ext uri="{FF2B5EF4-FFF2-40B4-BE49-F238E27FC236}">
                <a16:creationId xmlns:a16="http://schemas.microsoft.com/office/drawing/2014/main" id="{DA385669-6C4E-21CE-19C6-75AB09378F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01638" y="1524000"/>
            <a:ext cx="113792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40" name="Picture 56" descr="top">
            <a:extLst>
              <a:ext uri="{FF2B5EF4-FFF2-40B4-BE49-F238E27FC236}">
                <a16:creationId xmlns:a16="http://schemas.microsoft.com/office/drawing/2014/main" id="{15A31D90-925F-AF4C-4DB7-0CB86C96F7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448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1A3F6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1A3F6D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2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1F497D"/>
        </a:buClr>
        <a:buSzPct val="75000"/>
        <a:buFont typeface="Wingdings 2" pitchFamily="2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1F497D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1F497D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jp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11" Type="http://schemas.openxmlformats.org/officeDocument/2006/relationships/image" Target="../media/image12.jpeg"/><Relationship Id="rId5" Type="http://schemas.openxmlformats.org/officeDocument/2006/relationships/image" Target="../media/image8.png"/><Relationship Id="rId10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uch.edu.tw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lib.uch.edu.tw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tw.piliapp.com/random/wheel/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.uch.edu.tw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tw.piliapp.com/random/wheel/" TargetMode="Externa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s://tw.piliapp.com/random/wheel/" TargetMode="Externa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3e5f5811aab5673afcaa9903238345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1865" y="728345"/>
            <a:ext cx="5365750" cy="5401310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755837" y="2386147"/>
            <a:ext cx="4876800" cy="278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zh-TW" altLang="en-US" sz="60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圖書館</a:t>
            </a:r>
            <a:endParaRPr lang="en-US" altLang="zh-TW" sz="6000" b="1" cap="all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TW" altLang="en-US" sz="48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碩士班</a:t>
            </a:r>
            <a:endParaRPr lang="en-US" altLang="zh-TW" sz="4800" b="1" cap="all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TW" altLang="en-US" sz="4800" b="1" cap="all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資料庫利用教育</a:t>
            </a:r>
            <a:endParaRPr lang="en-US" altLang="zh-TW" sz="4800" b="1" cap="all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818067" y="3445580"/>
            <a:ext cx="4752340" cy="381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1206910" y="1138049"/>
            <a:ext cx="3739896" cy="51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TW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115</a:t>
            </a:r>
            <a:r>
              <a:rPr lang="zh-TW" altLang="en-US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學年度 第 </a:t>
            </a:r>
            <a:r>
              <a:rPr lang="en-US" altLang="zh-TW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</a:t>
            </a:r>
            <a:r>
              <a:rPr lang="zh-TW" altLang="en-US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學期</a:t>
            </a:r>
            <a:endParaRPr lang="en-US" altLang="zh-TW" sz="28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066C649-0D1E-4905-BA4A-B1AA38E98A48}"/>
              </a:ext>
            </a:extLst>
          </p:cNvPr>
          <p:cNvSpPr txBox="1"/>
          <p:nvPr/>
        </p:nvSpPr>
        <p:spPr>
          <a:xfrm>
            <a:off x="1678437" y="5571112"/>
            <a:ext cx="3031599" cy="458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館員｜蔡珮文（分機</a:t>
            </a:r>
            <a:r>
              <a:rPr lang="en-US" altLang="zh-TW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3755</a:t>
            </a:r>
            <a:r>
              <a:rPr lang="zh-TW" altLang="en-US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charset="0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1071996" y="2766621"/>
            <a:ext cx="3008380" cy="6623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4265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課程重點</a:t>
            </a:r>
            <a:endParaRPr lang="zh-CN" altLang="en-US" sz="4265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buNone/>
            </a:pP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5086532" y="1502527"/>
            <a:ext cx="5997925" cy="1565334"/>
            <a:chOff x="4814171" y="1073556"/>
            <a:chExt cx="5997925" cy="1565334"/>
          </a:xfrm>
        </p:grpSpPr>
        <p:sp>
          <p:nvSpPr>
            <p:cNvPr id="46" name="平行四边形 45"/>
            <p:cNvSpPr/>
            <p:nvPr/>
          </p:nvSpPr>
          <p:spPr>
            <a:xfrm>
              <a:off x="4814171" y="1095729"/>
              <a:ext cx="1529060" cy="154316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5452199" y="1108620"/>
              <a:ext cx="1021902" cy="66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73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421237" y="1118043"/>
              <a:ext cx="4020299" cy="1435136"/>
            </a:xfrm>
            <a:prstGeom prst="rect">
              <a:avLst/>
            </a:prstGeom>
            <a:ln w="15875"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館藏查詢</a:t>
              </a:r>
              <a:endPara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342900" indent="-34290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資源探索服務</a:t>
              </a:r>
              <a:endParaRPr lang="en-US" altLang="zh-TW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342900" indent="-34290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電子資源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平行四边形 61"/>
            <p:cNvSpPr/>
            <p:nvPr/>
          </p:nvSpPr>
          <p:spPr>
            <a:xfrm>
              <a:off x="5719842" y="1073556"/>
              <a:ext cx="5092254" cy="1543161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zh-CN" altLang="en-US" sz="2135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4807203" y="3139412"/>
            <a:ext cx="6748303" cy="2770726"/>
            <a:chOff x="4507950" y="1961961"/>
            <a:chExt cx="6735933" cy="2126498"/>
          </a:xfrm>
        </p:grpSpPr>
        <p:grpSp>
          <p:nvGrpSpPr>
            <p:cNvPr id="48" name="组合 47"/>
            <p:cNvGrpSpPr/>
            <p:nvPr/>
          </p:nvGrpSpPr>
          <p:grpSpPr>
            <a:xfrm>
              <a:off x="4507950" y="1961961"/>
              <a:ext cx="1966154" cy="2126498"/>
              <a:chOff x="1895465" y="1952311"/>
              <a:chExt cx="2052536" cy="2923998"/>
            </a:xfrm>
          </p:grpSpPr>
          <p:sp>
            <p:nvSpPr>
              <p:cNvPr id="49" name="平行四边形 48"/>
              <p:cNvSpPr/>
              <p:nvPr/>
            </p:nvSpPr>
            <p:spPr>
              <a:xfrm>
                <a:off x="1895465" y="2033848"/>
                <a:ext cx="1935416" cy="2842461"/>
              </a:xfrm>
              <a:prstGeom prst="parallelogram">
                <a:avLst>
                  <a:gd name="adj" fmla="val 5377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Impact" panose="020B0806030902050204" pitchFamily="34" charset="0"/>
                </a:endParaRPr>
              </a:p>
            </p:txBody>
          </p:sp>
          <p:sp>
            <p:nvSpPr>
              <p:cNvPr id="50" name="文本框 10"/>
              <p:cNvSpPr txBox="1"/>
              <p:nvPr/>
            </p:nvSpPr>
            <p:spPr>
              <a:xfrm>
                <a:off x="2881202" y="1952311"/>
                <a:ext cx="1066799" cy="915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73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373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65" name="平行四边形 64"/>
            <p:cNvSpPr/>
            <p:nvPr/>
          </p:nvSpPr>
          <p:spPr>
            <a:xfrm>
              <a:off x="5495722" y="1999094"/>
              <a:ext cx="5748161" cy="2067205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zh-CN" altLang="en-US" sz="2135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626574" y="2007499"/>
              <a:ext cx="4617309" cy="1901528"/>
            </a:xfrm>
            <a:prstGeom prst="rect">
              <a:avLst/>
            </a:prstGeom>
            <a:ln w="15875"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重點電子資源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zh-TW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華藝線上圖書館</a:t>
              </a:r>
              <a:endPara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342900" lvl="0" indent="-342900">
                <a:lnSpc>
                  <a:spcPct val="12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zh-TW" sz="2000" b="1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ProQuest Central Premium </a:t>
              </a:r>
              <a:endParaRPr lang="en-US" altLang="zh-TW" sz="20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342900" lvl="0" indent="-342900">
                <a:lnSpc>
                  <a:spcPct val="125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zh-TW" sz="2000" b="1" noProof="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rPr>
                <a:t>Taylor </a:t>
              </a:r>
              <a:r>
                <a:rPr lang="en-US" altLang="zh-TW" sz="2000" b="1" noProof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</a:rPr>
                <a:t>&amp; Francis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EBSCO AI </a:t>
              </a:r>
              <a:r>
                <a:rPr kumimoji="0" lang="zh-CN" alt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深度全文探索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5086532" y="748743"/>
            <a:ext cx="5721118" cy="677512"/>
            <a:chOff x="4814173" y="3807745"/>
            <a:chExt cx="5721118" cy="677512"/>
          </a:xfrm>
        </p:grpSpPr>
        <p:sp>
          <p:nvSpPr>
            <p:cNvPr id="55" name="平行四边形 54"/>
            <p:cNvSpPr/>
            <p:nvPr/>
          </p:nvSpPr>
          <p:spPr>
            <a:xfrm>
              <a:off x="4814173" y="3872338"/>
              <a:ext cx="1073725" cy="612919"/>
            </a:xfrm>
            <a:prstGeom prst="parallelogram">
              <a:avLst>
                <a:gd name="adj" fmla="val 4820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56" name="文本框 12"/>
            <p:cNvSpPr txBox="1"/>
            <p:nvPr/>
          </p:nvSpPr>
          <p:spPr>
            <a:xfrm>
              <a:off x="5029770" y="3807745"/>
              <a:ext cx="1021903" cy="66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dirty="0">
                  <a:solidFill>
                    <a:schemeClr val="bg1"/>
                  </a:solidFill>
                  <a:latin typeface="Impact" panose="020B0806030902050204" pitchFamily="34" charset="0"/>
                </a:rPr>
                <a:t>00</a:t>
              </a:r>
              <a:endParaRPr lang="zh-CN" altLang="en-US" sz="3735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1" name="平行四边形 70"/>
            <p:cNvSpPr/>
            <p:nvPr/>
          </p:nvSpPr>
          <p:spPr>
            <a:xfrm>
              <a:off x="5719842" y="3850169"/>
              <a:ext cx="4103996" cy="612920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zh-CN" altLang="en-US" sz="2135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431295" y="3926441"/>
              <a:ext cx="4103996" cy="461665"/>
            </a:xfrm>
            <a:prstGeom prst="rect">
              <a:avLst/>
            </a:prstGeom>
            <a:ln w="15875"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r>
                <a:rPr lang="zh-TW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好康報報～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1" name="等腰三角形 80"/>
          <p:cNvSpPr/>
          <p:nvPr/>
        </p:nvSpPr>
        <p:spPr>
          <a:xfrm>
            <a:off x="-125866" y="4437500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2" name="等腰三角形 81"/>
          <p:cNvSpPr/>
          <p:nvPr/>
        </p:nvSpPr>
        <p:spPr>
          <a:xfrm>
            <a:off x="1348800" y="5033297"/>
            <a:ext cx="2607127" cy="1948097"/>
          </a:xfrm>
          <a:prstGeom prst="triangle">
            <a:avLst/>
          </a:prstGeom>
          <a:solidFill>
            <a:schemeClr val="accent4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9543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1" grpId="0" animBg="1"/>
      <p:bldP spid="8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4273591" y="3019847"/>
            <a:ext cx="49648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TW" altLang="en-US" dirty="0"/>
              <a:t>好康報報</a:t>
            </a:r>
            <a:r>
              <a:rPr lang="en-US" altLang="zh-TW" dirty="0"/>
              <a:t>~</a:t>
            </a:r>
            <a:endParaRPr lang="zh-CN" altLang="en-US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00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861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7FA25C-1180-4104-A4CC-8A41746B3EB5}"/>
              </a:ext>
            </a:extLst>
          </p:cNvPr>
          <p:cNvSpPr txBox="1"/>
          <p:nvPr/>
        </p:nvSpPr>
        <p:spPr>
          <a:xfrm>
            <a:off x="3421283" y="1537680"/>
            <a:ext cx="5987398" cy="37826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TW" altLang="en-US" sz="96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借</a:t>
            </a:r>
            <a:r>
              <a:rPr lang="zh-TW" altLang="en-US" sz="16600" b="1" spc="600" dirty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書</a:t>
            </a:r>
            <a:r>
              <a:rPr lang="zh-TW" altLang="en-US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吧！</a:t>
            </a:r>
            <a: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TW" altLang="en-US" sz="4800" b="1" spc="600" dirty="0">
                <a:solidFill>
                  <a:srgbClr val="9C007F"/>
                </a:solidFill>
                <a:latin typeface="微软雅黑" panose="020B0503020204020204" charset="-122"/>
                <a:ea typeface="微软雅黑" panose="020B0503020204020204" charset="-122"/>
              </a:rPr>
              <a:t>好康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等你來～</a:t>
            </a:r>
            <a:endParaRPr lang="zh-CN" altLang="en-US" sz="7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88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508450" y="181241"/>
            <a:ext cx="4545818" cy="315808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閱讀推活動</a:t>
            </a:r>
            <a:endParaRPr kumimoji="1" lang="zh-CN" alt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97274" y="487966"/>
            <a:ext cx="11734581" cy="6395375"/>
            <a:chOff x="397274" y="487966"/>
            <a:chExt cx="11734581" cy="6395375"/>
          </a:xfrm>
        </p:grpSpPr>
        <p:sp>
          <p:nvSpPr>
            <p:cNvPr id="15" name="文字方塊 14"/>
            <p:cNvSpPr txBox="1"/>
            <p:nvPr/>
          </p:nvSpPr>
          <p:spPr>
            <a:xfrm>
              <a:off x="870035" y="825570"/>
              <a:ext cx="700704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借書、借影片、借電子書、使用電子資源。</a:t>
              </a:r>
              <a:endPara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10-12</a:t>
              </a:r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月，</a:t>
              </a:r>
              <a:r>
                <a:rPr lang="zh-TW" altLang="en-US" sz="3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每個月滿</a:t>
              </a:r>
              <a:r>
                <a:rPr lang="en-US" altLang="zh-TW" sz="3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3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次即可抽好獎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！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借越多</a:t>
              </a:r>
              <a:r>
                <a:rPr lang="en-US" altLang="zh-TW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,</a:t>
              </a:r>
              <a:r>
                <a:rPr lang="zh-TW" altLang="en-US" sz="2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中奬機率越高</a:t>
              </a:r>
            </a:p>
          </p:txBody>
        </p:sp>
        <p:grpSp>
          <p:nvGrpSpPr>
            <p:cNvPr id="18" name="群組 17"/>
            <p:cNvGrpSpPr/>
            <p:nvPr/>
          </p:nvGrpSpPr>
          <p:grpSpPr>
            <a:xfrm>
              <a:off x="397274" y="1163341"/>
              <a:ext cx="457893" cy="457200"/>
              <a:chOff x="403860" y="803458"/>
              <a:chExt cx="457893" cy="457200"/>
            </a:xfrm>
          </p:grpSpPr>
          <p:sp>
            <p:nvSpPr>
              <p:cNvPr id="36" name="矩形: 圆角 26"/>
              <p:cNvSpPr/>
              <p:nvPr/>
            </p:nvSpPr>
            <p:spPr>
              <a:xfrm>
                <a:off x="403860" y="803458"/>
                <a:ext cx="457200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文本框 571"/>
              <p:cNvSpPr txBox="1"/>
              <p:nvPr/>
            </p:nvSpPr>
            <p:spPr>
              <a:xfrm>
                <a:off x="443049" y="845873"/>
                <a:ext cx="4187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F9E6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</a:p>
            </p:txBody>
          </p:sp>
        </p:grpSp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8542" y="487966"/>
              <a:ext cx="3299374" cy="1468899"/>
            </a:xfrm>
            <a:prstGeom prst="rect">
              <a:avLst/>
            </a:prstGeom>
          </p:spPr>
        </p:pic>
        <p:sp>
          <p:nvSpPr>
            <p:cNvPr id="25" name="文字方塊 24"/>
            <p:cNvSpPr txBox="1"/>
            <p:nvPr/>
          </p:nvSpPr>
          <p:spPr>
            <a:xfrm>
              <a:off x="11073618" y="783239"/>
              <a:ext cx="766557" cy="9233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zh-TW" dirty="0"/>
                <a:t>100</a:t>
              </a:r>
              <a:r>
                <a:rPr lang="zh-TW" altLang="en-US" dirty="0"/>
                <a:t>元</a:t>
              </a:r>
              <a:endParaRPr lang="en-US" altLang="zh-TW" dirty="0"/>
            </a:p>
            <a:p>
              <a:r>
                <a:rPr lang="en-US" altLang="zh-TW" dirty="0"/>
                <a:t>200</a:t>
              </a:r>
              <a:r>
                <a:rPr lang="zh-TW" altLang="en-US" dirty="0"/>
                <a:t>元</a:t>
              </a:r>
              <a:endParaRPr lang="en-US" altLang="zh-TW" dirty="0"/>
            </a:p>
            <a:p>
              <a:r>
                <a:rPr lang="en-US" altLang="zh-TW" dirty="0"/>
                <a:t>300</a:t>
              </a:r>
              <a:r>
                <a:rPr lang="zh-TW" altLang="en-US" dirty="0"/>
                <a:t>元</a:t>
              </a: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6893505" y="4323289"/>
              <a:ext cx="1866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10</a:t>
              </a:r>
              <a:r>
                <a:rPr lang="zh-TW" altLang="en-US" dirty="0"/>
                <a:t>月</a:t>
              </a:r>
              <a:r>
                <a:rPr lang="en-US" altLang="zh-TW" dirty="0"/>
                <a:t>:</a:t>
              </a:r>
              <a:r>
                <a:rPr lang="zh-TW" altLang="en-US" dirty="0"/>
                <a:t>星巴克提袋</a:t>
              </a:r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9404056" y="4323289"/>
              <a:ext cx="2327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11</a:t>
              </a:r>
              <a:r>
                <a:rPr lang="zh-TW" altLang="en-US" dirty="0"/>
                <a:t>月</a:t>
              </a:r>
              <a:r>
                <a:rPr lang="en-US" altLang="zh-TW" dirty="0"/>
                <a:t>:</a:t>
              </a:r>
              <a:r>
                <a:rPr lang="zh-TW" altLang="en-US" dirty="0"/>
                <a:t>復古文具收納盒</a:t>
              </a: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8848776" y="6514009"/>
              <a:ext cx="1866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dirty="0"/>
                <a:t>12</a:t>
              </a:r>
              <a:r>
                <a:rPr lang="zh-TW" altLang="en-US" dirty="0"/>
                <a:t>月</a:t>
              </a:r>
              <a:r>
                <a:rPr lang="en-US" altLang="zh-TW" dirty="0"/>
                <a:t>:</a:t>
              </a:r>
              <a:r>
                <a:rPr lang="zh-TW" altLang="en-US" dirty="0"/>
                <a:t>迪士尼系列</a:t>
              </a:r>
            </a:p>
          </p:txBody>
        </p:sp>
        <p:pic>
          <p:nvPicPr>
            <p:cNvPr id="1026" name="Picture 2" descr="https://img.pchome.com.tw/cs/items/DEBAGUA900DZHSM/000001_1651737557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84" b="18340"/>
            <a:stretch/>
          </p:blipFill>
          <p:spPr bwMode="auto">
            <a:xfrm>
              <a:off x="9379887" y="2578809"/>
              <a:ext cx="2272037" cy="1753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33" b="96667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404" y="1912189"/>
              <a:ext cx="2411100" cy="2411100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67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4819" y="4573585"/>
              <a:ext cx="2083618" cy="2083618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904" y="4901500"/>
              <a:ext cx="1444558" cy="1444558"/>
            </a:xfrm>
            <a:prstGeom prst="rect">
              <a:avLst/>
            </a:prstGeom>
          </p:spPr>
        </p:pic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86" t="23092" r="8207" b="6157"/>
            <a:stretch/>
          </p:blipFill>
          <p:spPr>
            <a:xfrm>
              <a:off x="10515905" y="4908828"/>
              <a:ext cx="1615950" cy="1465630"/>
            </a:xfrm>
            <a:prstGeom prst="rect">
              <a:avLst/>
            </a:prstGeom>
          </p:spPr>
        </p:pic>
      </p:grpSp>
      <p:grpSp>
        <p:nvGrpSpPr>
          <p:cNvPr id="12" name="群組 11"/>
          <p:cNvGrpSpPr/>
          <p:nvPr/>
        </p:nvGrpSpPr>
        <p:grpSpPr>
          <a:xfrm>
            <a:off x="134310" y="2510794"/>
            <a:ext cx="6428552" cy="4120919"/>
            <a:chOff x="134310" y="2510794"/>
            <a:chExt cx="6428552" cy="4120919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A9B9EDA2-E8EE-4ECB-A7E8-C96BE82CACE0}"/>
                </a:ext>
              </a:extLst>
            </p:cNvPr>
            <p:cNvGrpSpPr/>
            <p:nvPr/>
          </p:nvGrpSpPr>
          <p:grpSpPr>
            <a:xfrm>
              <a:off x="361315" y="2578476"/>
              <a:ext cx="5247637" cy="4053237"/>
              <a:chOff x="361315" y="2578476"/>
              <a:chExt cx="5247637" cy="4053237"/>
            </a:xfrm>
          </p:grpSpPr>
          <p:grpSp>
            <p:nvGrpSpPr>
              <p:cNvPr id="39" name="群組 38"/>
              <p:cNvGrpSpPr/>
              <p:nvPr/>
            </p:nvGrpSpPr>
            <p:grpSpPr>
              <a:xfrm>
                <a:off x="361315" y="2661359"/>
                <a:ext cx="493159" cy="457200"/>
                <a:chOff x="403860" y="803458"/>
                <a:chExt cx="493159" cy="457200"/>
              </a:xfrm>
            </p:grpSpPr>
            <p:sp>
              <p:nvSpPr>
                <p:cNvPr id="41" name="矩形: 圆角 26"/>
                <p:cNvSpPr/>
                <p:nvPr/>
              </p:nvSpPr>
              <p:spPr>
                <a:xfrm>
                  <a:off x="403860" y="803458"/>
                  <a:ext cx="457200" cy="457200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FFF9E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6" name="文本框 571"/>
                <p:cNvSpPr txBox="1"/>
                <p:nvPr/>
              </p:nvSpPr>
              <p:spPr>
                <a:xfrm>
                  <a:off x="443049" y="845873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FFF9E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02</a:t>
                  </a:r>
                </a:p>
              </p:txBody>
            </p:sp>
          </p:grpSp>
          <p:sp>
            <p:nvSpPr>
              <p:cNvPr id="47" name="文字方塊 46"/>
              <p:cNvSpPr txBox="1"/>
              <p:nvPr/>
            </p:nvSpPr>
            <p:spPr>
              <a:xfrm>
                <a:off x="809387" y="2578476"/>
                <a:ext cx="300595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sz="3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累計滿百抽</a:t>
                </a:r>
                <a:r>
                  <a:rPr lang="zh-TW" altLang="en-US" sz="40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！</a:t>
                </a:r>
              </a:p>
            </p:txBody>
          </p:sp>
          <p:sp>
            <p:nvSpPr>
              <p:cNvPr id="24" name="文字方塊 23"/>
              <p:cNvSpPr txBox="1"/>
              <p:nvPr/>
            </p:nvSpPr>
            <p:spPr>
              <a:xfrm>
                <a:off x="502375" y="6222593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en-US" dirty="0"/>
                  <a:t>降噪藍耳機</a:t>
                </a:r>
              </a:p>
            </p:txBody>
          </p:sp>
          <p:sp>
            <p:nvSpPr>
              <p:cNvPr id="27" name="文字方塊 26"/>
              <p:cNvSpPr txBox="1"/>
              <p:nvPr/>
            </p:nvSpPr>
            <p:spPr>
              <a:xfrm>
                <a:off x="3168928" y="366347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HK" altLang="zh-TW" dirty="0"/>
                  <a:t>磁吸</a:t>
                </a:r>
                <a:r>
                  <a:rPr lang="zh-TW" altLang="en-US" dirty="0"/>
                  <a:t>喇叭</a:t>
                </a:r>
              </a:p>
            </p:txBody>
          </p:sp>
          <p:sp>
            <p:nvSpPr>
              <p:cNvPr id="34" name="文字方塊 33"/>
              <p:cNvSpPr txBox="1"/>
              <p:nvPr/>
            </p:nvSpPr>
            <p:spPr>
              <a:xfrm>
                <a:off x="4039292" y="6262381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TW" altLang="zh-TW" dirty="0"/>
                  <a:t>磁吸行動電源</a:t>
                </a:r>
              </a:p>
            </p:txBody>
          </p:sp>
        </p:grpSp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51" b="9271"/>
            <a:stretch/>
          </p:blipFill>
          <p:spPr>
            <a:xfrm>
              <a:off x="134310" y="4300604"/>
              <a:ext cx="2381985" cy="1902691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47" t="32907" r="13238" b="31109"/>
            <a:stretch/>
          </p:blipFill>
          <p:spPr>
            <a:xfrm>
              <a:off x="3127389" y="4653846"/>
              <a:ext cx="3435473" cy="1615693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4677" y="2510794"/>
              <a:ext cx="2168036" cy="2168036"/>
            </a:xfrm>
            <a:prstGeom prst="rect">
              <a:avLst/>
            </a:prstGeom>
          </p:spPr>
        </p:pic>
      </p:grpSp>
      <p:sp>
        <p:nvSpPr>
          <p:cNvPr id="33" name="文字方塊 32"/>
          <p:cNvSpPr txBox="1"/>
          <p:nvPr/>
        </p:nvSpPr>
        <p:spPr>
          <a:xfrm rot="21014699">
            <a:off x="-413576" y="3788849"/>
            <a:ext cx="13390339" cy="707886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algn="ctr"/>
            <a:r>
              <a:rPr lang="zh-TW" altLang="en-US" spc="600" dirty="0"/>
              <a:t>借</a:t>
            </a:r>
            <a:r>
              <a:rPr lang="zh-TW" altLang="en-US" sz="4000" spc="600" dirty="0"/>
              <a:t>越多</a:t>
            </a:r>
            <a:r>
              <a:rPr lang="en-US" altLang="zh-TW" spc="600" dirty="0"/>
              <a:t>,</a:t>
            </a:r>
            <a:r>
              <a:rPr lang="zh-TW" altLang="en-US" spc="600" dirty="0"/>
              <a:t>中奬機率</a:t>
            </a:r>
            <a:r>
              <a:rPr lang="zh-TW" altLang="en-US" sz="4000" spc="600" dirty="0"/>
              <a:t>越高</a:t>
            </a:r>
            <a:r>
              <a:rPr lang="zh-TW" altLang="en-US" spc="600" dirty="0"/>
              <a:t>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95467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3595190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貓咪集點卡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借書集點換好禮</a:t>
            </a:r>
            <a:endParaRPr kumimoji="1" lang="zh-CN" alt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16"/>
          <p:cNvSpPr/>
          <p:nvPr/>
        </p:nvSpPr>
        <p:spPr bwMode="auto">
          <a:xfrm rot="11258092">
            <a:off x="9777540" y="2342228"/>
            <a:ext cx="1971287" cy="1748896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1899" tIns="60950" rIns="121899" bIns="60950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/>
          <p:nvPr/>
        </p:nvSpPr>
        <p:spPr bwMode="auto">
          <a:xfrm rot="11258092">
            <a:off x="6193400" y="4822990"/>
            <a:ext cx="1971287" cy="1748896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1899" tIns="60950" rIns="121899" bIns="60950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281593" y="2818849"/>
            <a:ext cx="5902655" cy="4032171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99" tIns="60950" rIns="121899" bIns="60950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/>
          <p:nvPr/>
        </p:nvSpPr>
        <p:spPr bwMode="auto">
          <a:xfrm rot="458092">
            <a:off x="8619215" y="4255621"/>
            <a:ext cx="1971287" cy="1748896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1899" tIns="60950" rIns="121899" bIns="60950" numCol="1" anchor="t" anchorCtr="0" compatLnSpc="1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356142" y="2780561"/>
            <a:ext cx="814082" cy="67599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>
              <a:defRPr/>
            </a:pPr>
            <a:r>
              <a:rPr lang="en-US" altLang="zh-CN" sz="3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3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245316" y="4921052"/>
            <a:ext cx="814082" cy="675996"/>
          </a:xfrm>
          <a:prstGeom prst="rect">
            <a:avLst/>
          </a:prstGeom>
          <a:solidFill>
            <a:schemeClr val="bg1"/>
          </a:solidFill>
        </p:spPr>
        <p:txBody>
          <a:bodyPr wrap="square" lIns="91426" tIns="45713" rIns="91426" bIns="45713" rtlCol="0">
            <a:spAutoFit/>
          </a:bodyPr>
          <a:lstStyle/>
          <a:p>
            <a:pPr>
              <a:defRPr/>
            </a:pPr>
            <a:r>
              <a:rPr lang="en-US" altLang="zh-CN" sz="3800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3800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6779822" y="5368116"/>
            <a:ext cx="814082" cy="675996"/>
          </a:xfrm>
          <a:prstGeom prst="rect">
            <a:avLst/>
          </a:prstGeom>
          <a:noFill/>
        </p:spPr>
        <p:txBody>
          <a:bodyPr wrap="square" lIns="91426" tIns="45713" rIns="91426" bIns="45713" rtlCol="0">
            <a:spAutoFit/>
          </a:bodyPr>
          <a:lstStyle/>
          <a:p>
            <a:pPr>
              <a:defRPr/>
            </a:pPr>
            <a:r>
              <a:rPr lang="en-US" altLang="zh-CN" sz="3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3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 rot="19463081">
            <a:off x="9515073" y="5429669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貓咪集點卡</a:t>
            </a:r>
            <a:endParaRPr lang="zh-TW" altLang="en-US" sz="32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61060" y="802975"/>
            <a:ext cx="59441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借書、借影片、借電子書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即可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集點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換好禮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</a:p>
        </p:txBody>
      </p:sp>
      <p:grpSp>
        <p:nvGrpSpPr>
          <p:cNvPr id="18" name="群組 17"/>
          <p:cNvGrpSpPr/>
          <p:nvPr/>
        </p:nvGrpSpPr>
        <p:grpSpPr>
          <a:xfrm>
            <a:off x="403860" y="803458"/>
            <a:ext cx="457893" cy="457200"/>
            <a:chOff x="403860" y="803458"/>
            <a:chExt cx="457893" cy="457200"/>
          </a:xfrm>
        </p:grpSpPr>
        <p:sp>
          <p:nvSpPr>
            <p:cNvPr id="36" name="矩形: 圆角 26"/>
            <p:cNvSpPr/>
            <p:nvPr/>
          </p:nvSpPr>
          <p:spPr>
            <a:xfrm>
              <a:off x="403860" y="803458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571"/>
            <p:cNvSpPr txBox="1"/>
            <p:nvPr/>
          </p:nvSpPr>
          <p:spPr>
            <a:xfrm>
              <a:off x="443049" y="84587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850" y="1534992"/>
            <a:ext cx="3692280" cy="164382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931311" y="2894778"/>
            <a:ext cx="8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150</a:t>
            </a:r>
            <a:r>
              <a:rPr lang="zh-TW" altLang="en-US" dirty="0"/>
              <a:t>元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7534455" y="3288044"/>
            <a:ext cx="2214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麥當勞商品券</a:t>
            </a:r>
            <a:r>
              <a:rPr lang="en-US" altLang="zh-TW" dirty="0"/>
              <a:t>:130</a:t>
            </a:r>
            <a:r>
              <a:rPr lang="zh-TW" altLang="en-US" dirty="0"/>
              <a:t>點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493436" y="5374122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口袋行充</a:t>
            </a:r>
            <a:r>
              <a:rPr lang="en-US" altLang="zh-TW" dirty="0"/>
              <a:t>:480</a:t>
            </a:r>
            <a:r>
              <a:rPr lang="zh-TW" altLang="en-US" dirty="0"/>
              <a:t>點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4247066" y="5374122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小米手環</a:t>
            </a:r>
            <a:r>
              <a:rPr lang="en-US" altLang="zh-TW" dirty="0"/>
              <a:t>:650</a:t>
            </a:r>
            <a:r>
              <a:rPr lang="zh-TW" altLang="en-US" dirty="0"/>
              <a:t>點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9212" r="2646" b="5455"/>
          <a:stretch/>
        </p:blipFill>
        <p:spPr>
          <a:xfrm>
            <a:off x="153981" y="1984112"/>
            <a:ext cx="3553448" cy="329595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t="26545" r="5434" b="24000"/>
          <a:stretch/>
        </p:blipFill>
        <p:spPr>
          <a:xfrm>
            <a:off x="3696287" y="3461195"/>
            <a:ext cx="3407255" cy="1922767"/>
          </a:xfrm>
          <a:prstGeom prst="rect">
            <a:avLst/>
          </a:prstGeom>
        </p:spPr>
      </p:pic>
      <p:sp>
        <p:nvSpPr>
          <p:cNvPr id="26" name="文字方塊 25"/>
          <p:cNvSpPr txBox="1"/>
          <p:nvPr/>
        </p:nvSpPr>
        <p:spPr>
          <a:xfrm rot="21014699">
            <a:off x="-413576" y="3850405"/>
            <a:ext cx="13390339" cy="58477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algn="ctr"/>
            <a:r>
              <a:rPr lang="zh-TW" altLang="en-US" spc="600" dirty="0"/>
              <a:t>數量</a:t>
            </a:r>
            <a:r>
              <a:rPr lang="zh-TW" altLang="en-US" sz="3200" spc="600" dirty="0"/>
              <a:t>有限</a:t>
            </a:r>
            <a:r>
              <a:rPr lang="zh-TW" altLang="en-US" spc="600" dirty="0"/>
              <a:t>，換完為止！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070954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29" grpId="0" bldLvl="0" animBg="1"/>
      <p:bldP spid="33" grpId="0" bldLvl="0" animBg="1"/>
      <p:bldP spid="48" grpId="0"/>
      <p:bldP spid="49" grpId="0" bldLvl="0" animBg="1"/>
      <p:bldP spid="50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文本占位符 3"/>
          <p:cNvSpPr txBox="1"/>
          <p:nvPr/>
        </p:nvSpPr>
        <p:spPr>
          <a:xfrm>
            <a:off x="431687" y="56254"/>
            <a:ext cx="5644952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10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二手書分送活動</a:t>
            </a: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53" y="685709"/>
            <a:ext cx="4301190" cy="608454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92" y="1277779"/>
            <a:ext cx="6450213" cy="484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6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4291521" y="3019847"/>
            <a:ext cx="4185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TW" altLang="en-US" dirty="0"/>
              <a:t>館藏查詢</a:t>
            </a:r>
            <a:endParaRPr lang="en-US" altLang="zh-TW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66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3528204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A380D9CB-98D1-48CF-A5AD-1C73A24621E6}"/>
              </a:ext>
            </a:extLst>
          </p:cNvPr>
          <p:cNvGrpSpPr/>
          <p:nvPr/>
        </p:nvGrpSpPr>
        <p:grpSpPr>
          <a:xfrm>
            <a:off x="403860" y="1633350"/>
            <a:ext cx="3517892" cy="457200"/>
            <a:chOff x="403860" y="803458"/>
            <a:chExt cx="3517892" cy="457200"/>
          </a:xfrm>
        </p:grpSpPr>
        <p:sp>
          <p:nvSpPr>
            <p:cNvPr id="50" name="矩形: 圆角 26"/>
            <p:cNvSpPr/>
            <p:nvPr/>
          </p:nvSpPr>
          <p:spPr>
            <a:xfrm>
              <a:off x="403860" y="803458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70"/>
            <p:cNvSpPr txBox="1"/>
            <p:nvPr/>
          </p:nvSpPr>
          <p:spPr>
            <a:xfrm>
              <a:off x="1017944" y="845873"/>
              <a:ext cx="2903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學校首頁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hlinkClick r:id="rId2"/>
                </a:rPr>
                <a:t>www.uch.edu.tw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文本框 571"/>
            <p:cNvSpPr txBox="1"/>
            <p:nvPr/>
          </p:nvSpPr>
          <p:spPr>
            <a:xfrm>
              <a:off x="415056" y="84587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13936" t="12984" r="7669" b="50019"/>
          <a:stretch/>
        </p:blipFill>
        <p:spPr>
          <a:xfrm>
            <a:off x="4301187" y="734204"/>
            <a:ext cx="7890813" cy="2093682"/>
          </a:xfrm>
          <a:prstGeom prst="rect">
            <a:avLst/>
          </a:prstGeom>
        </p:spPr>
      </p:pic>
      <p:grpSp>
        <p:nvGrpSpPr>
          <p:cNvPr id="54" name="组合 6"/>
          <p:cNvGrpSpPr/>
          <p:nvPr/>
        </p:nvGrpSpPr>
        <p:grpSpPr>
          <a:xfrm>
            <a:off x="403860" y="2996655"/>
            <a:ext cx="2645409" cy="456940"/>
            <a:chOff x="6627851" y="3493208"/>
            <a:chExt cx="2645409" cy="457200"/>
          </a:xfrm>
        </p:grpSpPr>
        <p:sp>
          <p:nvSpPr>
            <p:cNvPr id="55" name="矩形: 圆角 27"/>
            <p:cNvSpPr/>
            <p:nvPr/>
          </p:nvSpPr>
          <p:spPr>
            <a:xfrm>
              <a:off x="6627851" y="3493208"/>
              <a:ext cx="457200" cy="4572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文本框 573"/>
            <p:cNvSpPr txBox="1"/>
            <p:nvPr/>
          </p:nvSpPr>
          <p:spPr>
            <a:xfrm>
              <a:off x="7241935" y="3537037"/>
              <a:ext cx="2031325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行政單位→圖書館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文本框 574"/>
            <p:cNvSpPr txBox="1"/>
            <p:nvPr/>
          </p:nvSpPr>
          <p:spPr>
            <a:xfrm>
              <a:off x="6629716" y="353785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262D68E9-6166-4D93-8379-13627FB3A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10675"/>
            <a:ext cx="10648886" cy="324732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C70FD786-8C15-405F-ACDC-218DC5AB4C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2"/>
          <a:stretch/>
        </p:blipFill>
        <p:spPr>
          <a:xfrm>
            <a:off x="4078636" y="226301"/>
            <a:ext cx="3375861" cy="6454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向右箭號 5">
            <a:extLst>
              <a:ext uri="{FF2B5EF4-FFF2-40B4-BE49-F238E27FC236}">
                <a16:creationId xmlns:a16="http://schemas.microsoft.com/office/drawing/2014/main" id="{3ED9502B-79CA-4493-9BE1-5209C7229F38}"/>
              </a:ext>
            </a:extLst>
          </p:cNvPr>
          <p:cNvSpPr/>
          <p:nvPr/>
        </p:nvSpPr>
        <p:spPr>
          <a:xfrm rot="3210094">
            <a:off x="6697070" y="1409915"/>
            <a:ext cx="505130" cy="4025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圓角矩形 13">
            <a:extLst>
              <a:ext uri="{FF2B5EF4-FFF2-40B4-BE49-F238E27FC236}">
                <a16:creationId xmlns:a16="http://schemas.microsoft.com/office/drawing/2014/main" id="{CC2F6328-A2F1-4FAD-8598-A61BF01FC539}"/>
              </a:ext>
            </a:extLst>
          </p:cNvPr>
          <p:cNvSpPr/>
          <p:nvPr/>
        </p:nvSpPr>
        <p:spPr>
          <a:xfrm>
            <a:off x="4078636" y="3473626"/>
            <a:ext cx="1214219" cy="4216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圓角矩形 13">
            <a:extLst>
              <a:ext uri="{FF2B5EF4-FFF2-40B4-BE49-F238E27FC236}">
                <a16:creationId xmlns:a16="http://schemas.microsoft.com/office/drawing/2014/main" id="{DB846E7C-76A0-430D-A779-A86D7FE4D2B1}"/>
              </a:ext>
            </a:extLst>
          </p:cNvPr>
          <p:cNvSpPr/>
          <p:nvPr/>
        </p:nvSpPr>
        <p:spPr>
          <a:xfrm>
            <a:off x="4091365" y="6168423"/>
            <a:ext cx="1346262" cy="32182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右箭號 5">
            <a:extLst>
              <a:ext uri="{FF2B5EF4-FFF2-40B4-BE49-F238E27FC236}">
                <a16:creationId xmlns:a16="http://schemas.microsoft.com/office/drawing/2014/main" id="{170E2119-0E46-42E1-93E5-9F0C32D86ED1}"/>
              </a:ext>
            </a:extLst>
          </p:cNvPr>
          <p:cNvSpPr/>
          <p:nvPr/>
        </p:nvSpPr>
        <p:spPr>
          <a:xfrm rot="3210094">
            <a:off x="10419508" y="532946"/>
            <a:ext cx="505130" cy="4025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 13">
            <a:extLst>
              <a:ext uri="{FF2B5EF4-FFF2-40B4-BE49-F238E27FC236}">
                <a16:creationId xmlns:a16="http://schemas.microsoft.com/office/drawing/2014/main" id="{48F1EDA8-5434-485A-978F-B8FD248EED53}"/>
              </a:ext>
            </a:extLst>
          </p:cNvPr>
          <p:cNvSpPr/>
          <p:nvPr/>
        </p:nvSpPr>
        <p:spPr>
          <a:xfrm>
            <a:off x="8334375" y="3972924"/>
            <a:ext cx="756598" cy="4216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圓角矩形 13">
            <a:extLst>
              <a:ext uri="{FF2B5EF4-FFF2-40B4-BE49-F238E27FC236}">
                <a16:creationId xmlns:a16="http://schemas.microsoft.com/office/drawing/2014/main" id="{1B78BCFC-38CE-441C-9297-76BEAFB70D6A}"/>
              </a:ext>
            </a:extLst>
          </p:cNvPr>
          <p:cNvSpPr/>
          <p:nvPr/>
        </p:nvSpPr>
        <p:spPr>
          <a:xfrm>
            <a:off x="8020050" y="6372225"/>
            <a:ext cx="756598" cy="30866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86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675870C-7CDB-1CC2-7E09-0CD4810B4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99" y="2540485"/>
            <a:ext cx="11925759" cy="3428053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查詢館藏</a:t>
            </a:r>
            <a:endParaRPr kumimoji="1" lang="zh-CN" altLang="en-US" sz="24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9" name="组合 1"/>
          <p:cNvGrpSpPr/>
          <p:nvPr/>
        </p:nvGrpSpPr>
        <p:grpSpPr>
          <a:xfrm>
            <a:off x="403860" y="803458"/>
            <a:ext cx="2953186" cy="481282"/>
            <a:chOff x="6627851" y="1871939"/>
            <a:chExt cx="2953186" cy="481282"/>
          </a:xfrm>
        </p:grpSpPr>
        <p:sp>
          <p:nvSpPr>
            <p:cNvPr id="50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70"/>
            <p:cNvSpPr txBox="1"/>
            <p:nvPr/>
          </p:nvSpPr>
          <p:spPr>
            <a:xfrm>
              <a:off x="7241935" y="1891556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>
                  <a:latin typeface="微软雅黑" panose="020B0503020204020204" charset="-122"/>
                  <a:ea typeface="微软雅黑" panose="020B0503020204020204" charset="-122"/>
                </a:rPr>
                <a:t>圖書館快捷服務</a:t>
              </a:r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文本框 571"/>
            <p:cNvSpPr txBox="1"/>
            <p:nvPr/>
          </p:nvSpPr>
          <p:spPr>
            <a:xfrm>
              <a:off x="6667040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sp>
        <p:nvSpPr>
          <p:cNvPr id="21" name="文本框 577">
            <a:extLst>
              <a:ext uri="{FF2B5EF4-FFF2-40B4-BE49-F238E27FC236}">
                <a16:creationId xmlns:a16="http://schemas.microsoft.com/office/drawing/2014/main" id="{87153DE5-564F-C128-760C-0FA4A7939746}"/>
              </a:ext>
            </a:extLst>
          </p:cNvPr>
          <p:cNvSpPr txBox="1"/>
          <p:nvPr/>
        </p:nvSpPr>
        <p:spPr>
          <a:xfrm>
            <a:off x="671649" y="6359780"/>
            <a:ext cx="418704" cy="369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480060" y="1512526"/>
            <a:ext cx="4075315" cy="2323982"/>
            <a:chOff x="480060" y="1512526"/>
            <a:chExt cx="4075315" cy="2323982"/>
          </a:xfrm>
        </p:grpSpPr>
        <p:sp>
          <p:nvSpPr>
            <p:cNvPr id="10" name="圓角矩形 9"/>
            <p:cNvSpPr/>
            <p:nvPr/>
          </p:nvSpPr>
          <p:spPr>
            <a:xfrm>
              <a:off x="1232226" y="3020935"/>
              <a:ext cx="2240435" cy="815573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4EBF8B34-AFF9-71A4-54D9-DFA403DEC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941" y="3284888"/>
              <a:ext cx="496238" cy="496238"/>
            </a:xfrm>
            <a:prstGeom prst="rect">
              <a:avLst/>
            </a:prstGeom>
          </p:spPr>
        </p:pic>
        <p:sp>
          <p:nvSpPr>
            <p:cNvPr id="11" name="文本框 570">
              <a:extLst>
                <a:ext uri="{FF2B5EF4-FFF2-40B4-BE49-F238E27FC236}">
                  <a16:creationId xmlns:a16="http://schemas.microsoft.com/office/drawing/2014/main" id="{0FCABC90-A155-1C5D-75C9-F67E76B1B33D}"/>
                </a:ext>
              </a:extLst>
            </p:cNvPr>
            <p:cNvSpPr txBox="1"/>
            <p:nvPr/>
          </p:nvSpPr>
          <p:spPr>
            <a:xfrm>
              <a:off x="480060" y="1512526"/>
              <a:ext cx="40753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同時查找電子資源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單篇文章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),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實體資源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32" name="肘形接點 31"/>
            <p:cNvCxnSpPr>
              <a:stCxn id="10" idx="0"/>
            </p:cNvCxnSpPr>
            <p:nvPr/>
          </p:nvCxnSpPr>
          <p:spPr>
            <a:xfrm rot="16200000" flipV="1">
              <a:off x="2112219" y="2780709"/>
              <a:ext cx="480450" cy="1"/>
            </a:xfrm>
            <a:prstGeom prst="bentConnector3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群組 36"/>
          <p:cNvGrpSpPr/>
          <p:nvPr/>
        </p:nvGrpSpPr>
        <p:grpSpPr>
          <a:xfrm>
            <a:off x="4188233" y="2877101"/>
            <a:ext cx="6319054" cy="3717713"/>
            <a:chOff x="4188233" y="2877101"/>
            <a:chExt cx="6319054" cy="3717713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38F196C-48DF-F730-E43B-12D6B94E3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606" y="3063644"/>
              <a:ext cx="501502" cy="501502"/>
            </a:xfrm>
            <a:prstGeom prst="rect">
              <a:avLst/>
            </a:prstGeom>
          </p:spPr>
        </p:pic>
        <p:sp>
          <p:nvSpPr>
            <p:cNvPr id="16" name="文本框 573">
              <a:extLst>
                <a:ext uri="{FF2B5EF4-FFF2-40B4-BE49-F238E27FC236}">
                  <a16:creationId xmlns:a16="http://schemas.microsoft.com/office/drawing/2014/main" id="{5791D136-75B4-A92F-8E90-AB76735EEC3A}"/>
                </a:ext>
              </a:extLst>
            </p:cNvPr>
            <p:cNvSpPr txBox="1"/>
            <p:nvPr/>
          </p:nvSpPr>
          <p:spPr>
            <a:xfrm>
              <a:off x="4188233" y="6010039"/>
              <a:ext cx="63190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 dirty="0"/>
                <a:t>找圖書館的電子資源</a:t>
              </a:r>
              <a:r>
                <a:rPr lang="en-US" altLang="zh-TW" dirty="0"/>
                <a:t>(</a:t>
              </a:r>
              <a:r>
                <a:rPr lang="zh-TW" altLang="en-US" dirty="0"/>
                <a:t>單一資料庫</a:t>
              </a:r>
              <a:r>
                <a:rPr lang="en-US" altLang="zh-TW" dirty="0"/>
                <a:t>)</a:t>
              </a:r>
            </a:p>
          </p:txBody>
        </p:sp>
        <p:cxnSp>
          <p:nvCxnSpPr>
            <p:cNvPr id="26" name="肘形接點 25"/>
            <p:cNvCxnSpPr>
              <a:stCxn id="42" idx="2"/>
              <a:endCxn id="16" idx="1"/>
            </p:cNvCxnSpPr>
            <p:nvPr/>
          </p:nvCxnSpPr>
          <p:spPr>
            <a:xfrm rot="5400000">
              <a:off x="3965060" y="3915848"/>
              <a:ext cx="2609753" cy="2163405"/>
            </a:xfrm>
            <a:prstGeom prst="bentConnector4">
              <a:avLst>
                <a:gd name="adj1" fmla="val 44398"/>
                <a:gd name="adj2" fmla="val 110567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圓角矩形 41"/>
            <p:cNvSpPr/>
            <p:nvPr/>
          </p:nvSpPr>
          <p:spPr>
            <a:xfrm>
              <a:off x="5231420" y="2877101"/>
              <a:ext cx="2240435" cy="815573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8024059" y="614329"/>
            <a:ext cx="3952303" cy="3192658"/>
            <a:chOff x="8024059" y="614329"/>
            <a:chExt cx="3952303" cy="3192658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E7A5B0C0-40AF-8455-7FCD-9E415CF79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4503" y="3049559"/>
              <a:ext cx="500969" cy="500969"/>
            </a:xfrm>
            <a:prstGeom prst="rect">
              <a:avLst/>
            </a:prstGeom>
          </p:spPr>
        </p:pic>
        <p:sp>
          <p:nvSpPr>
            <p:cNvPr id="20" name="文本框 576">
              <a:extLst>
                <a:ext uri="{FF2B5EF4-FFF2-40B4-BE49-F238E27FC236}">
                  <a16:creationId xmlns:a16="http://schemas.microsoft.com/office/drawing/2014/main" id="{3729B0BB-3F56-D719-159D-56433222BCB3}"/>
                </a:ext>
              </a:extLst>
            </p:cNvPr>
            <p:cNvSpPr txBox="1"/>
            <p:nvPr/>
          </p:nvSpPr>
          <p:spPr>
            <a:xfrm>
              <a:off x="8024059" y="614329"/>
              <a:ext cx="39523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latin typeface="微軟正黑體" panose="020B0604030504040204" pitchFamily="34" charset="-120"/>
                  <a:ea typeface="微軟正黑體" panose="020B0604030504040204" pitchFamily="34" charset="-120"/>
                </a:defRPr>
              </a:lvl1pPr>
            </a:lstStyle>
            <a:p>
              <a:r>
                <a:rPr lang="zh-TW" altLang="en-US" dirty="0"/>
                <a:t>找圖書館實體書、影片等</a:t>
              </a:r>
              <a:endParaRPr lang="en-US" altLang="zh-TW" dirty="0"/>
            </a:p>
          </p:txBody>
        </p:sp>
        <p:cxnSp>
          <p:nvCxnSpPr>
            <p:cNvPr id="29" name="肘形接點 28"/>
            <p:cNvCxnSpPr/>
            <p:nvPr/>
          </p:nvCxnSpPr>
          <p:spPr>
            <a:xfrm rot="16200000" flipV="1">
              <a:off x="8815119" y="1822948"/>
              <a:ext cx="1548042" cy="788890"/>
            </a:xfrm>
            <a:prstGeom prst="bentConnector3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圓角矩形 42"/>
            <p:cNvSpPr/>
            <p:nvPr/>
          </p:nvSpPr>
          <p:spPr>
            <a:xfrm>
              <a:off x="9021169" y="2991414"/>
              <a:ext cx="2240435" cy="815573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593604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grpSp>
        <p:nvGrpSpPr>
          <p:cNvPr id="39" name="组合 1"/>
          <p:cNvGrpSpPr/>
          <p:nvPr/>
        </p:nvGrpSpPr>
        <p:grpSpPr>
          <a:xfrm>
            <a:off x="403860" y="803458"/>
            <a:ext cx="4074134" cy="457200"/>
            <a:chOff x="6627851" y="1871939"/>
            <a:chExt cx="4074134" cy="457200"/>
          </a:xfrm>
        </p:grpSpPr>
        <p:sp>
          <p:nvSpPr>
            <p:cNvPr id="50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70"/>
            <p:cNvSpPr txBox="1"/>
            <p:nvPr/>
          </p:nvSpPr>
          <p:spPr>
            <a:xfrm>
              <a:off x="7241935" y="1891556"/>
              <a:ext cx="346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圖書館首頁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hlinkClick r:id="rId2"/>
                </a:rPr>
                <a:t>www.lib.uch.edu.tw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文本框 571"/>
            <p:cNvSpPr txBox="1"/>
            <p:nvPr/>
          </p:nvSpPr>
          <p:spPr>
            <a:xfrm>
              <a:off x="6629716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8F207E82-ADAC-4327-AE4D-10936C0902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573"/>
          <a:stretch/>
        </p:blipFill>
        <p:spPr>
          <a:xfrm>
            <a:off x="622040" y="1446749"/>
            <a:ext cx="11210499" cy="541882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FE1ADAAA-35E5-4C16-A3F8-C104A1925A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389" t="-1" r="6179" b="60957"/>
          <a:stretch/>
        </p:blipFill>
        <p:spPr>
          <a:xfrm>
            <a:off x="8820150" y="1440911"/>
            <a:ext cx="2990170" cy="280252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B7353AC-FE97-492E-938D-50EFD3B170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345" r="6179" b="92979"/>
          <a:stretch/>
        </p:blipFill>
        <p:spPr>
          <a:xfrm>
            <a:off x="6772833" y="1440912"/>
            <a:ext cx="5037487" cy="503970"/>
          </a:xfrm>
          <a:prstGeom prst="rect">
            <a:avLst/>
          </a:prstGeom>
        </p:spPr>
      </p:pic>
      <p:sp>
        <p:nvSpPr>
          <p:cNvPr id="14" name="向右箭號 5">
            <a:extLst>
              <a:ext uri="{FF2B5EF4-FFF2-40B4-BE49-F238E27FC236}">
                <a16:creationId xmlns:a16="http://schemas.microsoft.com/office/drawing/2014/main" id="{384AF8E4-25A5-47C4-A297-4AB0BB13B084}"/>
              </a:ext>
            </a:extLst>
          </p:cNvPr>
          <p:cNvSpPr/>
          <p:nvPr/>
        </p:nvSpPr>
        <p:spPr>
          <a:xfrm rot="7936113">
            <a:off x="10145609" y="3179802"/>
            <a:ext cx="625452" cy="498395"/>
          </a:xfrm>
          <a:prstGeom prst="rightArrow">
            <a:avLst/>
          </a:prstGeom>
          <a:solidFill>
            <a:srgbClr val="FF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9860189" y="1400857"/>
            <a:ext cx="1309835" cy="52548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AC9518D-6F6D-43BB-8D6C-6B166E22602F}"/>
              </a:ext>
            </a:extLst>
          </p:cNvPr>
          <p:cNvSpPr/>
          <p:nvPr/>
        </p:nvSpPr>
        <p:spPr>
          <a:xfrm>
            <a:off x="8346139" y="3878131"/>
            <a:ext cx="3845861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校外網路：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輸入 </a:t>
            </a:r>
            <a:r>
              <a:rPr lang="en-US" altLang="zh-TW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SIP</a:t>
            </a:r>
            <a:r>
              <a:rPr lang="zh-TW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帳密</a:t>
            </a:r>
            <a:endParaRPr lang="en-US" altLang="zh-TW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964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F207E82-ADAC-4327-AE4D-10936C090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573"/>
          <a:stretch/>
        </p:blipFill>
        <p:spPr>
          <a:xfrm>
            <a:off x="622040" y="1446749"/>
            <a:ext cx="11210499" cy="5418827"/>
          </a:xfrm>
          <a:prstGeom prst="rect">
            <a:avLst/>
          </a:prstGeom>
        </p:spPr>
      </p:pic>
      <p:sp>
        <p:nvSpPr>
          <p:cNvPr id="14" name="圓角矩形 13">
            <a:extLst>
              <a:ext uri="{FF2B5EF4-FFF2-40B4-BE49-F238E27FC236}">
                <a16:creationId xmlns:a16="http://schemas.microsoft.com/office/drawing/2014/main" id="{CCD995A3-DFFF-44FE-B465-873CEEA8207C}"/>
              </a:ext>
            </a:extLst>
          </p:cNvPr>
          <p:cNvSpPr/>
          <p:nvPr/>
        </p:nvSpPr>
        <p:spPr>
          <a:xfrm>
            <a:off x="1175656" y="4450702"/>
            <a:ext cx="2873829" cy="175365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5" name="组合 6">
            <a:extLst>
              <a:ext uri="{FF2B5EF4-FFF2-40B4-BE49-F238E27FC236}">
                <a16:creationId xmlns:a16="http://schemas.microsoft.com/office/drawing/2014/main" id="{A4EAE9ED-6AE3-404F-9F52-27B214EF1D86}"/>
              </a:ext>
            </a:extLst>
          </p:cNvPr>
          <p:cNvGrpSpPr/>
          <p:nvPr/>
        </p:nvGrpSpPr>
        <p:grpSpPr>
          <a:xfrm>
            <a:off x="403860" y="803718"/>
            <a:ext cx="3568739" cy="456940"/>
            <a:chOff x="6627851" y="3493208"/>
            <a:chExt cx="3568739" cy="457200"/>
          </a:xfrm>
        </p:grpSpPr>
        <p:sp>
          <p:nvSpPr>
            <p:cNvPr id="16" name="矩形: 圆角 27">
              <a:extLst>
                <a:ext uri="{FF2B5EF4-FFF2-40B4-BE49-F238E27FC236}">
                  <a16:creationId xmlns:a16="http://schemas.microsoft.com/office/drawing/2014/main" id="{2DC9560D-2722-4510-BA9C-AAD123F75C66}"/>
                </a:ext>
              </a:extLst>
            </p:cNvPr>
            <p:cNvSpPr/>
            <p:nvPr/>
          </p:nvSpPr>
          <p:spPr>
            <a:xfrm>
              <a:off x="6627851" y="3493208"/>
              <a:ext cx="457200" cy="4572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573">
              <a:extLst>
                <a:ext uri="{FF2B5EF4-FFF2-40B4-BE49-F238E27FC236}">
                  <a16:creationId xmlns:a16="http://schemas.microsoft.com/office/drawing/2014/main" id="{D16E9401-5CA9-4C2E-A7A3-4CB3D7AB8145}"/>
                </a:ext>
              </a:extLst>
            </p:cNvPr>
            <p:cNvSpPr txBox="1"/>
            <p:nvPr/>
          </p:nvSpPr>
          <p:spPr>
            <a:xfrm>
              <a:off x="7241935" y="3537037"/>
              <a:ext cx="2954655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資源探索服務→輸入關鍵詞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574">
              <a:extLst>
                <a:ext uri="{FF2B5EF4-FFF2-40B4-BE49-F238E27FC236}">
                  <a16:creationId xmlns:a16="http://schemas.microsoft.com/office/drawing/2014/main" id="{04D6D1B9-4147-4C68-B568-7AEFB3437CFB}"/>
                </a:ext>
              </a:extLst>
            </p:cNvPr>
            <p:cNvSpPr txBox="1"/>
            <p:nvPr/>
          </p:nvSpPr>
          <p:spPr>
            <a:xfrm>
              <a:off x="6629716" y="3537851"/>
              <a:ext cx="453970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4BC51196-2730-4A44-A224-7A700FC217EB}"/>
              </a:ext>
            </a:extLst>
          </p:cNvPr>
          <p:cNvSpPr/>
          <p:nvPr/>
        </p:nvSpPr>
        <p:spPr>
          <a:xfrm>
            <a:off x="0" y="5788899"/>
            <a:ext cx="2457450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zh-TW" altLang="en-US" sz="2400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輸入關鍵字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E566AEF7-AEC4-45AB-9A3B-397975F99F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191" r="7110" b="87047"/>
          <a:stretch/>
        </p:blipFill>
        <p:spPr>
          <a:xfrm>
            <a:off x="6610350" y="1426929"/>
            <a:ext cx="5095876" cy="935271"/>
          </a:xfrm>
          <a:prstGeom prst="rect">
            <a:avLst/>
          </a:prstGeom>
        </p:spPr>
      </p:pic>
      <p:sp>
        <p:nvSpPr>
          <p:cNvPr id="34" name="圓角矩形 13">
            <a:extLst>
              <a:ext uri="{FF2B5EF4-FFF2-40B4-BE49-F238E27FC236}">
                <a16:creationId xmlns:a16="http://schemas.microsoft.com/office/drawing/2014/main" id="{8F38EB4A-8DC5-4C88-B507-BB44F3868654}"/>
              </a:ext>
            </a:extLst>
          </p:cNvPr>
          <p:cNvSpPr/>
          <p:nvPr/>
        </p:nvSpPr>
        <p:spPr>
          <a:xfrm>
            <a:off x="9860189" y="1400857"/>
            <a:ext cx="1309835" cy="52548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向右箭號 5">
            <a:extLst>
              <a:ext uri="{FF2B5EF4-FFF2-40B4-BE49-F238E27FC236}">
                <a16:creationId xmlns:a16="http://schemas.microsoft.com/office/drawing/2014/main" id="{74364DF9-6220-45F0-A74D-3486CA02D72B}"/>
              </a:ext>
            </a:extLst>
          </p:cNvPr>
          <p:cNvSpPr/>
          <p:nvPr/>
        </p:nvSpPr>
        <p:spPr>
          <a:xfrm rot="3210094">
            <a:off x="6520888" y="5036254"/>
            <a:ext cx="625452" cy="49839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091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11383" b="3900"/>
          <a:stretch/>
        </p:blipFill>
        <p:spPr>
          <a:xfrm>
            <a:off x="-44938" y="685710"/>
            <a:ext cx="12247663" cy="5836388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sp>
        <p:nvSpPr>
          <p:cNvPr id="7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3480318" y="2258008"/>
            <a:ext cx="2006082" cy="46820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184989" y="2895671"/>
            <a:ext cx="4788319" cy="3795882"/>
            <a:chOff x="2006083" y="1272144"/>
            <a:chExt cx="4788319" cy="3795882"/>
          </a:xfrm>
        </p:grpSpPr>
        <p:sp>
          <p:nvSpPr>
            <p:cNvPr id="8" name="圓角矩形 7"/>
            <p:cNvSpPr/>
            <p:nvPr/>
          </p:nvSpPr>
          <p:spPr>
            <a:xfrm>
              <a:off x="2006083" y="1272144"/>
              <a:ext cx="2228306" cy="3795882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4301412" y="1863116"/>
              <a:ext cx="2492990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>
                  <a:latin typeface="Microsoft YaHei" panose="020B0503020204020204" pitchFamily="34" charset="-122"/>
                  <a:ea typeface="Microsoft YaHei" panose="020B0503020204020204" pitchFamily="34" charset="-122"/>
                </a:defRPr>
              </a:lvl1pPr>
            </a:lstStyle>
            <a:p>
              <a:r>
                <a:rPr lang="zh-TW" altLang="en-US" sz="2000" dirty="0" smtClean="0"/>
                <a:t>左邊可</a:t>
              </a:r>
              <a:r>
                <a:rPr lang="zh-TW" altLang="en-US" sz="2000" dirty="0"/>
                <a:t>縮小查詢範圍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520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/>
          <a:srcRect t="11259" r="70646" b="3842"/>
          <a:stretch/>
        </p:blipFill>
        <p:spPr>
          <a:xfrm>
            <a:off x="6343416" y="636779"/>
            <a:ext cx="3841103" cy="624902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t="11021" r="70442" b="4626"/>
          <a:stretch/>
        </p:blipFill>
        <p:spPr>
          <a:xfrm>
            <a:off x="214997" y="587001"/>
            <a:ext cx="3954779" cy="6348582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sp>
        <p:nvSpPr>
          <p:cNvPr id="7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1697164" y="3462320"/>
            <a:ext cx="1035698" cy="44787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1697164" y="4975015"/>
            <a:ext cx="1220600" cy="1557077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7595273" y="2445010"/>
            <a:ext cx="2500295" cy="3200009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8523669" y="6226455"/>
            <a:ext cx="1660850" cy="70912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49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sp>
        <p:nvSpPr>
          <p:cNvPr id="7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2982970" y="1334276"/>
            <a:ext cx="1589029" cy="44787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1989" b="4201"/>
          <a:stretch/>
        </p:blipFill>
        <p:spPr>
          <a:xfrm>
            <a:off x="187836" y="853661"/>
            <a:ext cx="12004164" cy="5659106"/>
          </a:xfrm>
          <a:prstGeom prst="rect">
            <a:avLst/>
          </a:prstGeom>
        </p:spPr>
      </p:pic>
      <p:sp>
        <p:nvSpPr>
          <p:cNvPr id="8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1446245" y="2417020"/>
            <a:ext cx="2155371" cy="2742810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3601616" y="2417020"/>
            <a:ext cx="2155371" cy="438147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70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43"/>
          <a:stretch/>
        </p:blipFill>
        <p:spPr>
          <a:xfrm>
            <a:off x="1558211" y="1334776"/>
            <a:ext cx="10633789" cy="5523223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  <p:grpSp>
        <p:nvGrpSpPr>
          <p:cNvPr id="39" name="组合 1"/>
          <p:cNvGrpSpPr/>
          <p:nvPr/>
        </p:nvGrpSpPr>
        <p:grpSpPr>
          <a:xfrm>
            <a:off x="403860" y="858914"/>
            <a:ext cx="4492068" cy="457200"/>
            <a:chOff x="6627851" y="1871939"/>
            <a:chExt cx="4492068" cy="457200"/>
          </a:xfrm>
        </p:grpSpPr>
        <p:sp>
          <p:nvSpPr>
            <p:cNvPr id="50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70"/>
            <p:cNvSpPr txBox="1"/>
            <p:nvPr/>
          </p:nvSpPr>
          <p:spPr>
            <a:xfrm>
              <a:off x="7241934" y="1914354"/>
              <a:ext cx="3877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可同時查找</a:t>
              </a:r>
              <a:r>
                <a:rPr lang="zh-TW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實體館藏、電子期刊文章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文本框 571"/>
            <p:cNvSpPr txBox="1"/>
            <p:nvPr/>
          </p:nvSpPr>
          <p:spPr>
            <a:xfrm>
              <a:off x="6629716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613A01CF-C143-4B6F-A4BC-334901D26663}"/>
              </a:ext>
            </a:extLst>
          </p:cNvPr>
          <p:cNvGrpSpPr/>
          <p:nvPr/>
        </p:nvGrpSpPr>
        <p:grpSpPr>
          <a:xfrm>
            <a:off x="4040372" y="2422706"/>
            <a:ext cx="8070112" cy="1149833"/>
            <a:chOff x="4042831" y="2426190"/>
            <a:chExt cx="8149170" cy="1266296"/>
          </a:xfrm>
        </p:grpSpPr>
        <p:sp>
          <p:nvSpPr>
            <p:cNvPr id="27" name="圓角矩形 11">
              <a:extLst>
                <a:ext uri="{FF2B5EF4-FFF2-40B4-BE49-F238E27FC236}">
                  <a16:creationId xmlns:a16="http://schemas.microsoft.com/office/drawing/2014/main" id="{80322667-1752-4B51-924F-1AFDCAAA96AA}"/>
                </a:ext>
              </a:extLst>
            </p:cNvPr>
            <p:cNvSpPr/>
            <p:nvPr/>
          </p:nvSpPr>
          <p:spPr>
            <a:xfrm>
              <a:off x="4042831" y="2826300"/>
              <a:ext cx="8149170" cy="866186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CDE5D1D8-6CB3-49DD-8039-E981DAF07586}"/>
                </a:ext>
              </a:extLst>
            </p:cNvPr>
            <p:cNvSpPr txBox="1"/>
            <p:nvPr/>
          </p:nvSpPr>
          <p:spPr>
            <a:xfrm>
              <a:off x="9083719" y="2426190"/>
              <a:ext cx="1210588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實體資源</a:t>
              </a: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340228C8-1768-4B04-A54C-35FB18380736}"/>
              </a:ext>
            </a:extLst>
          </p:cNvPr>
          <p:cNvGrpSpPr/>
          <p:nvPr/>
        </p:nvGrpSpPr>
        <p:grpSpPr>
          <a:xfrm>
            <a:off x="4040371" y="5728795"/>
            <a:ext cx="8070113" cy="1044142"/>
            <a:chOff x="1586191" y="4489151"/>
            <a:chExt cx="9367944" cy="1277165"/>
          </a:xfrm>
        </p:grpSpPr>
        <p:sp>
          <p:nvSpPr>
            <p:cNvPr id="30" name="圓角矩形 10">
              <a:extLst>
                <a:ext uri="{FF2B5EF4-FFF2-40B4-BE49-F238E27FC236}">
                  <a16:creationId xmlns:a16="http://schemas.microsoft.com/office/drawing/2014/main" id="{FAB60869-7EB6-4940-AB89-ECEE12D8C324}"/>
                </a:ext>
              </a:extLst>
            </p:cNvPr>
            <p:cNvSpPr/>
            <p:nvPr/>
          </p:nvSpPr>
          <p:spPr>
            <a:xfrm>
              <a:off x="1586191" y="4978554"/>
              <a:ext cx="9367944" cy="787762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23A77D65-00BA-49A5-AA92-73654C13E47F}"/>
                </a:ext>
              </a:extLst>
            </p:cNvPr>
            <p:cNvSpPr txBox="1"/>
            <p:nvPr/>
          </p:nvSpPr>
          <p:spPr>
            <a:xfrm>
              <a:off x="6683636" y="4489151"/>
              <a:ext cx="1394700" cy="4894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電子資源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70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6953" t="21093"/>
          <a:stretch/>
        </p:blipFill>
        <p:spPr>
          <a:xfrm>
            <a:off x="0" y="1586204"/>
            <a:ext cx="11505481" cy="3999017"/>
          </a:xfrm>
          <a:prstGeom prst="rect">
            <a:avLst/>
          </a:prstGeom>
        </p:spPr>
      </p:pic>
      <p:sp>
        <p:nvSpPr>
          <p:cNvPr id="5" name="圓角矩形 4"/>
          <p:cNvSpPr/>
          <p:nvPr/>
        </p:nvSpPr>
        <p:spPr>
          <a:xfrm>
            <a:off x="2185253" y="4068147"/>
            <a:ext cx="1972319" cy="143691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组合 1">
            <a:extLst>
              <a:ext uri="{FF2B5EF4-FFF2-40B4-BE49-F238E27FC236}">
                <a16:creationId xmlns:a16="http://schemas.microsoft.com/office/drawing/2014/main" id="{66812075-9F66-46E7-8960-724755B6C867}"/>
              </a:ext>
            </a:extLst>
          </p:cNvPr>
          <p:cNvGrpSpPr/>
          <p:nvPr/>
        </p:nvGrpSpPr>
        <p:grpSpPr>
          <a:xfrm>
            <a:off x="403860" y="707694"/>
            <a:ext cx="5646230" cy="457200"/>
            <a:chOff x="6627851" y="1871939"/>
            <a:chExt cx="5646230" cy="457200"/>
          </a:xfrm>
        </p:grpSpPr>
        <p:sp>
          <p:nvSpPr>
            <p:cNvPr id="9" name="矩形: 圆角 26">
              <a:extLst>
                <a:ext uri="{FF2B5EF4-FFF2-40B4-BE49-F238E27FC236}">
                  <a16:creationId xmlns:a16="http://schemas.microsoft.com/office/drawing/2014/main" id="{1E8CCE34-25DC-4B8B-B5D4-74721BA5AD41}"/>
                </a:ext>
              </a:extLst>
            </p:cNvPr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570">
              <a:extLst>
                <a:ext uri="{FF2B5EF4-FFF2-40B4-BE49-F238E27FC236}">
                  <a16:creationId xmlns:a16="http://schemas.microsoft.com/office/drawing/2014/main" id="{0D29E192-E67D-4774-903C-95339F26EE22}"/>
                </a:ext>
              </a:extLst>
            </p:cNvPr>
            <p:cNvSpPr txBox="1"/>
            <p:nvPr/>
          </p:nvSpPr>
          <p:spPr>
            <a:xfrm>
              <a:off x="7241934" y="1914354"/>
              <a:ext cx="5032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「</a:t>
              </a:r>
              <a:r>
                <a:rPr lang="zh-TW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存取選項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」可獲得全文位置，或進行檔案下載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571">
              <a:extLst>
                <a:ext uri="{FF2B5EF4-FFF2-40B4-BE49-F238E27FC236}">
                  <a16:creationId xmlns:a16="http://schemas.microsoft.com/office/drawing/2014/main" id="{D33026D3-DF6A-4A38-BE1D-38ED1E84AAC0}"/>
                </a:ext>
              </a:extLst>
            </p:cNvPr>
            <p:cNvSpPr txBox="1"/>
            <p:nvPr/>
          </p:nvSpPr>
          <p:spPr>
            <a:xfrm>
              <a:off x="6629716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4D44EA51-05A8-4629-8804-A150345A22E9}"/>
              </a:ext>
            </a:extLst>
          </p:cNvPr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B2252A-C518-431E-A97A-96DAD5F10E9B}"/>
              </a:ext>
            </a:extLst>
          </p:cNvPr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4" name="文本占位符 3">
            <a:extLst>
              <a:ext uri="{FF2B5EF4-FFF2-40B4-BE49-F238E27FC236}">
                <a16:creationId xmlns:a16="http://schemas.microsoft.com/office/drawing/2014/main" id="{0241E155-4210-4EF0-92F6-424CCE53E4E0}"/>
              </a:ext>
            </a:extLst>
          </p:cNvPr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6283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>
            <a:extLst>
              <a:ext uri="{FF2B5EF4-FFF2-40B4-BE49-F238E27FC236}">
                <a16:creationId xmlns:a16="http://schemas.microsoft.com/office/drawing/2014/main" id="{66812075-9F66-46E7-8960-724755B6C867}"/>
              </a:ext>
            </a:extLst>
          </p:cNvPr>
          <p:cNvGrpSpPr/>
          <p:nvPr/>
        </p:nvGrpSpPr>
        <p:grpSpPr>
          <a:xfrm>
            <a:off x="403860" y="707694"/>
            <a:ext cx="5646230" cy="457200"/>
            <a:chOff x="6627851" y="1871939"/>
            <a:chExt cx="5646230" cy="457200"/>
          </a:xfrm>
        </p:grpSpPr>
        <p:sp>
          <p:nvSpPr>
            <p:cNvPr id="9" name="矩形: 圆角 26">
              <a:extLst>
                <a:ext uri="{FF2B5EF4-FFF2-40B4-BE49-F238E27FC236}">
                  <a16:creationId xmlns:a16="http://schemas.microsoft.com/office/drawing/2014/main" id="{1E8CCE34-25DC-4B8B-B5D4-74721BA5AD41}"/>
                </a:ext>
              </a:extLst>
            </p:cNvPr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570">
              <a:extLst>
                <a:ext uri="{FF2B5EF4-FFF2-40B4-BE49-F238E27FC236}">
                  <a16:creationId xmlns:a16="http://schemas.microsoft.com/office/drawing/2014/main" id="{0D29E192-E67D-4774-903C-95339F26EE22}"/>
                </a:ext>
              </a:extLst>
            </p:cNvPr>
            <p:cNvSpPr txBox="1"/>
            <p:nvPr/>
          </p:nvSpPr>
          <p:spPr>
            <a:xfrm>
              <a:off x="7241934" y="1914354"/>
              <a:ext cx="50321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「</a:t>
              </a:r>
              <a:r>
                <a:rPr lang="zh-TW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存取選項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」可獲得全文位置，或進行檔案下載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文本框 571">
              <a:extLst>
                <a:ext uri="{FF2B5EF4-FFF2-40B4-BE49-F238E27FC236}">
                  <a16:creationId xmlns:a16="http://schemas.microsoft.com/office/drawing/2014/main" id="{D33026D3-DF6A-4A38-BE1D-38ED1E84AAC0}"/>
                </a:ext>
              </a:extLst>
            </p:cNvPr>
            <p:cNvSpPr txBox="1"/>
            <p:nvPr/>
          </p:nvSpPr>
          <p:spPr>
            <a:xfrm>
              <a:off x="6629716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6953" t="21093"/>
          <a:stretch/>
        </p:blipFill>
        <p:spPr>
          <a:xfrm>
            <a:off x="0" y="1586204"/>
            <a:ext cx="11505481" cy="3999017"/>
          </a:xfrm>
          <a:prstGeom prst="rect">
            <a:avLst/>
          </a:prstGeom>
        </p:spPr>
      </p:pic>
      <p:sp>
        <p:nvSpPr>
          <p:cNvPr id="5" name="圓角矩形 4"/>
          <p:cNvSpPr/>
          <p:nvPr/>
        </p:nvSpPr>
        <p:spPr>
          <a:xfrm>
            <a:off x="2185253" y="4068147"/>
            <a:ext cx="1972319" cy="143691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4391092" y="453699"/>
            <a:ext cx="7800908" cy="6404301"/>
            <a:chOff x="3802288" y="118238"/>
            <a:chExt cx="8505561" cy="6982799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6206" y="118238"/>
              <a:ext cx="8011643" cy="6982799"/>
            </a:xfrm>
            <a:prstGeom prst="rect">
              <a:avLst/>
            </a:prstGeom>
          </p:spPr>
        </p:pic>
        <p:sp>
          <p:nvSpPr>
            <p:cNvPr id="6" name="向右箭號 5"/>
            <p:cNvSpPr/>
            <p:nvPr/>
          </p:nvSpPr>
          <p:spPr>
            <a:xfrm>
              <a:off x="3802288" y="4670959"/>
              <a:ext cx="756138" cy="68726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4D44EA51-05A8-4629-8804-A150345A22E9}"/>
              </a:ext>
            </a:extLst>
          </p:cNvPr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B2252A-C518-431E-A97A-96DAD5F10E9B}"/>
              </a:ext>
            </a:extLst>
          </p:cNvPr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4" name="文本占位符 3">
            <a:extLst>
              <a:ext uri="{FF2B5EF4-FFF2-40B4-BE49-F238E27FC236}">
                <a16:creationId xmlns:a16="http://schemas.microsoft.com/office/drawing/2014/main" id="{0241E155-4210-4EF0-92F6-424CCE53E4E0}"/>
              </a:ext>
            </a:extLst>
          </p:cNvPr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608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36" y="0"/>
            <a:ext cx="11871862" cy="6858000"/>
          </a:xfrm>
          <a:prstGeom prst="rect">
            <a:avLst/>
          </a:prstGeom>
        </p:spPr>
      </p:pic>
      <p:sp>
        <p:nvSpPr>
          <p:cNvPr id="3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8853054" y="0"/>
            <a:ext cx="3155444" cy="42002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953D5B5-AD16-490B-B129-84EAE70BB7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749" t="136" r="1" b="94286"/>
          <a:stretch/>
        </p:blipFill>
        <p:spPr>
          <a:xfrm>
            <a:off x="6155689" y="957827"/>
            <a:ext cx="5852809" cy="718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 11">
            <a:extLst>
              <a:ext uri="{FF2B5EF4-FFF2-40B4-BE49-F238E27FC236}">
                <a16:creationId xmlns:a16="http://schemas.microsoft.com/office/drawing/2014/main" id="{21465310-385D-40FA-9E08-1AE9C9140BAA}"/>
              </a:ext>
            </a:extLst>
          </p:cNvPr>
          <p:cNvSpPr/>
          <p:nvPr/>
        </p:nvSpPr>
        <p:spPr>
          <a:xfrm>
            <a:off x="8740546" y="1107045"/>
            <a:ext cx="625152" cy="42002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1E54BF12-6B44-47C9-BF46-AA32682A0CD0}"/>
              </a:ext>
            </a:extLst>
          </p:cNvPr>
          <p:cNvGrpSpPr/>
          <p:nvPr/>
        </p:nvGrpSpPr>
        <p:grpSpPr>
          <a:xfrm>
            <a:off x="5158097" y="2062180"/>
            <a:ext cx="6762796" cy="4683854"/>
            <a:chOff x="5249537" y="1650624"/>
            <a:chExt cx="6762796" cy="4683854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4D834F63-0C26-453F-86C0-B4D3CB9250F1}"/>
                </a:ext>
              </a:extLst>
            </p:cNvPr>
            <p:cNvGrpSpPr/>
            <p:nvPr/>
          </p:nvGrpSpPr>
          <p:grpSpPr>
            <a:xfrm>
              <a:off x="5249537" y="1650624"/>
              <a:ext cx="6762796" cy="4683854"/>
              <a:chOff x="5249537" y="1650624"/>
              <a:chExt cx="6762796" cy="4683854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58551910-E0E4-4FC8-8BA1-56F0C0D910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49537" y="1650624"/>
                <a:ext cx="6039013" cy="4683854"/>
              </a:xfrm>
              <a:prstGeom prst="rect">
                <a:avLst/>
              </a:prstGeom>
              <a:ln w="38100" cap="sq">
                <a:solidFill>
                  <a:srgbClr val="FF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11" name="圖片 10">
                <a:extLst>
                  <a:ext uri="{FF2B5EF4-FFF2-40B4-BE49-F238E27FC236}">
                    <a16:creationId xmlns:a16="http://schemas.microsoft.com/office/drawing/2014/main" id="{8347A774-1FDD-4AB8-AFD8-0DBA22795D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7087" t="13709" r="6320" b="18502"/>
              <a:stretch/>
            </p:blipFill>
            <p:spPr>
              <a:xfrm>
                <a:off x="6729890" y="3626855"/>
                <a:ext cx="5282443" cy="1712544"/>
              </a:xfrm>
              <a:prstGeom prst="rect">
                <a:avLst/>
              </a:prstGeom>
              <a:ln w="38100" cap="sq">
                <a:solidFill>
                  <a:srgbClr val="FF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4282D8BE-6C4A-4826-BD2D-48B680615DC7}"/>
                </a:ext>
              </a:extLst>
            </p:cNvPr>
            <p:cNvSpPr txBox="1"/>
            <p:nvPr/>
          </p:nvSpPr>
          <p:spPr>
            <a:xfrm>
              <a:off x="7924720" y="4261011"/>
              <a:ext cx="4064303" cy="1151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zh-TW" altLang="en-US" sz="2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可善用</a:t>
              </a:r>
              <a:r>
                <a:rPr lang="en-US" altLang="zh-TW" sz="2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</a:t>
              </a:r>
              <a:r>
                <a:rPr lang="zh-TW" altLang="en-US" sz="24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協助整理重點</a:t>
              </a:r>
              <a:endPara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>
                <a:lnSpc>
                  <a:spcPct val="114000"/>
                </a:lnSpc>
              </a:pPr>
              <a:r>
                <a:rPr lang="zh-TW" altLang="en-US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如：</a:t>
              </a:r>
              <a:r>
                <a:rPr lang="en-US" altLang="zh-TW" dirty="0" err="1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NotebookLM</a:t>
              </a:r>
              <a:r>
                <a:rPr lang="zh-TW" altLang="en-US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en-US" altLang="zh-TW" dirty="0" err="1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ChatGPT</a:t>
              </a:r>
              <a:r>
                <a:rPr lang="en-US" altLang="zh-TW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…</a:t>
              </a:r>
              <a:r>
                <a:rPr lang="en-US" altLang="zh-TW" sz="24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24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000" b="1" dirty="0">
                  <a:solidFill>
                    <a:srgbClr val="FFFF00"/>
                  </a:solidFill>
                  <a:highlight>
                    <a:srgbClr val="FF0000"/>
                  </a:highligh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（切勿全信，以防幻覺）</a:t>
              </a:r>
              <a:endParaRPr lang="zh-TW" altLang="en-US" sz="2400" b="1" dirty="0">
                <a:solidFill>
                  <a:srgbClr val="FFFF00"/>
                </a:solidFill>
                <a:highlight>
                  <a:srgbClr val="FF00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3DD9187-2D9C-4651-AEC5-F4B0328D546B}"/>
              </a:ext>
            </a:extLst>
          </p:cNvPr>
          <p:cNvSpPr txBox="1"/>
          <p:nvPr/>
        </p:nvSpPr>
        <p:spPr>
          <a:xfrm>
            <a:off x="6155689" y="552342"/>
            <a:ext cx="4190571" cy="4001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sz="2000" b="1" dirty="0"/>
              <a:t>線上全文</a:t>
            </a:r>
            <a:r>
              <a:rPr lang="zh-TW" altLang="en-US" sz="2000" dirty="0"/>
              <a:t>的工具列也能下載</a:t>
            </a:r>
            <a:r>
              <a:rPr lang="en-US" altLang="zh-TW" sz="2000" dirty="0"/>
              <a:t>pdf</a:t>
            </a:r>
            <a:r>
              <a:rPr lang="zh-TW" altLang="en-US" sz="2000" dirty="0"/>
              <a:t>全文</a:t>
            </a:r>
          </a:p>
        </p:txBody>
      </p:sp>
    </p:spTree>
    <p:extLst>
      <p:ext uri="{BB962C8B-B14F-4D97-AF65-F5344CB8AC3E}">
        <p14:creationId xmlns:p14="http://schemas.microsoft.com/office/powerpoint/2010/main" val="114819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142"/>
            <a:ext cx="12318757" cy="4161453"/>
          </a:xfrm>
          <a:prstGeom prst="rect">
            <a:avLst/>
          </a:prstGeom>
        </p:spPr>
      </p:pic>
      <p:sp>
        <p:nvSpPr>
          <p:cNvPr id="5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6493079" y="1864650"/>
            <a:ext cx="3584146" cy="42002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2214703" y="3610874"/>
            <a:ext cx="4130114" cy="120372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172B3F1-89D9-4255-8901-D8004D99E854}"/>
              </a:ext>
            </a:extLst>
          </p:cNvPr>
          <p:cNvSpPr txBox="1"/>
          <p:nvPr/>
        </p:nvSpPr>
        <p:spPr>
          <a:xfrm>
            <a:off x="3629358" y="4814595"/>
            <a:ext cx="3518912" cy="4001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sz="2000" dirty="0"/>
              <a:t>部份文章須進入該資料庫下載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EA97C8-C3CE-4A00-9E09-1824250B60F6}"/>
              </a:ext>
            </a:extLst>
          </p:cNvPr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B45C01F-12F4-4260-8AE6-7ABFC0561B69}"/>
              </a:ext>
            </a:extLst>
          </p:cNvPr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2" name="文本占位符 3">
            <a:extLst>
              <a:ext uri="{FF2B5EF4-FFF2-40B4-BE49-F238E27FC236}">
                <a16:creationId xmlns:a16="http://schemas.microsoft.com/office/drawing/2014/main" id="{D3CB4FAD-84B2-409C-AF8A-923501D910C1}"/>
              </a:ext>
            </a:extLst>
          </p:cNvPr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302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4" y="66869"/>
            <a:ext cx="11902751" cy="5951376"/>
          </a:xfrm>
          <a:prstGeom prst="rect">
            <a:avLst/>
          </a:prstGeom>
        </p:spPr>
      </p:pic>
      <p:sp>
        <p:nvSpPr>
          <p:cNvPr id="4" name="圓角矩形 11">
            <a:extLst>
              <a:ext uri="{FF2B5EF4-FFF2-40B4-BE49-F238E27FC236}">
                <a16:creationId xmlns:a16="http://schemas.microsoft.com/office/drawing/2014/main" id="{80322667-1752-4B51-924F-1AFDCAAA96AA}"/>
              </a:ext>
            </a:extLst>
          </p:cNvPr>
          <p:cNvSpPr/>
          <p:nvPr/>
        </p:nvSpPr>
        <p:spPr>
          <a:xfrm>
            <a:off x="6026019" y="5001208"/>
            <a:ext cx="5637246" cy="811763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562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278" y="0"/>
            <a:ext cx="5825672" cy="679268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AE0A46E-86F2-4F64-93C7-CDCD67676016}"/>
              </a:ext>
            </a:extLst>
          </p:cNvPr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32C585-2DFB-4107-843F-58EB4762C935}"/>
              </a:ext>
            </a:extLst>
          </p:cNvPr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" name="文本占位符 3">
            <a:extLst>
              <a:ext uri="{FF2B5EF4-FFF2-40B4-BE49-F238E27FC236}">
                <a16:creationId xmlns:a16="http://schemas.microsoft.com/office/drawing/2014/main" id="{A30B42C5-EAF7-479A-80AC-A199670CEB6B}"/>
              </a:ext>
            </a:extLst>
          </p:cNvPr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館藏查詢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資源探索服務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86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29" y="0"/>
            <a:ext cx="3781953" cy="6686482"/>
          </a:xfrm>
          <a:prstGeom prst="rect">
            <a:avLst/>
          </a:prstGeom>
        </p:spPr>
      </p:pic>
      <p:grpSp>
        <p:nvGrpSpPr>
          <p:cNvPr id="8" name="群組 7"/>
          <p:cNvGrpSpPr/>
          <p:nvPr/>
        </p:nvGrpSpPr>
        <p:grpSpPr>
          <a:xfrm>
            <a:off x="183529" y="1746065"/>
            <a:ext cx="3698006" cy="4785364"/>
            <a:chOff x="183529" y="1746065"/>
            <a:chExt cx="3698006" cy="4785364"/>
          </a:xfrm>
        </p:grpSpPr>
        <p:sp>
          <p:nvSpPr>
            <p:cNvPr id="3" name="圓角矩形 11">
              <a:extLst>
                <a:ext uri="{FF2B5EF4-FFF2-40B4-BE49-F238E27FC236}">
                  <a16:creationId xmlns:a16="http://schemas.microsoft.com/office/drawing/2014/main" id="{80322667-1752-4B51-924F-1AFDCAAA96AA}"/>
                </a:ext>
              </a:extLst>
            </p:cNvPr>
            <p:cNvSpPr/>
            <p:nvPr/>
          </p:nvSpPr>
          <p:spPr>
            <a:xfrm>
              <a:off x="183529" y="2453951"/>
              <a:ext cx="3698006" cy="4077478"/>
            </a:xfrm>
            <a:prstGeom prst="roundRect">
              <a:avLst/>
            </a:prstGeom>
            <a:noFill/>
            <a:ln w="762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CDE5D1D8-6CB3-49DD-8039-E981DAF07586}"/>
                </a:ext>
              </a:extLst>
            </p:cNvPr>
            <p:cNvSpPr txBox="1"/>
            <p:nvPr/>
          </p:nvSpPr>
          <p:spPr>
            <a:xfrm>
              <a:off x="1108766" y="1746065"/>
              <a:ext cx="2236510" cy="707886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可限定內容提供者</a:t>
              </a:r>
              <a:endPara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（指定資料庫）</a:t>
              </a:r>
            </a:p>
          </p:txBody>
        </p:sp>
      </p:grpSp>
      <p:sp>
        <p:nvSpPr>
          <p:cNvPr id="5" name="文字方塊 4"/>
          <p:cNvSpPr txBox="1"/>
          <p:nvPr/>
        </p:nvSpPr>
        <p:spPr>
          <a:xfrm flipH="1">
            <a:off x="270588" y="4693298"/>
            <a:ext cx="1399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462" y="3233470"/>
            <a:ext cx="7955902" cy="3297959"/>
          </a:xfrm>
          <a:prstGeom prst="rect">
            <a:avLst/>
          </a:prstGeom>
          <a:ln w="381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10" name="群組 9"/>
          <p:cNvGrpSpPr/>
          <p:nvPr/>
        </p:nvGrpSpPr>
        <p:grpSpPr>
          <a:xfrm>
            <a:off x="4124131" y="123760"/>
            <a:ext cx="7965233" cy="2406458"/>
            <a:chOff x="4124131" y="123760"/>
            <a:chExt cx="7965233" cy="2406458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4131" y="123760"/>
              <a:ext cx="7965233" cy="2406458"/>
            </a:xfrm>
            <a:prstGeom prst="rect">
              <a:avLst/>
            </a:prstGeom>
            <a:ln w="38100" cap="sq">
              <a:solidFill>
                <a:srgbClr val="FF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9" name="圓角矩形 11">
              <a:extLst>
                <a:ext uri="{FF2B5EF4-FFF2-40B4-BE49-F238E27FC236}">
                  <a16:creationId xmlns:a16="http://schemas.microsoft.com/office/drawing/2014/main" id="{80322667-1752-4B51-924F-1AFDCAAA96AA}"/>
                </a:ext>
              </a:extLst>
            </p:cNvPr>
            <p:cNvSpPr/>
            <p:nvPr/>
          </p:nvSpPr>
          <p:spPr>
            <a:xfrm>
              <a:off x="10477850" y="998290"/>
              <a:ext cx="738231" cy="240154"/>
            </a:xfrm>
            <a:prstGeom prst="roundRect">
              <a:avLst/>
            </a:prstGeom>
            <a:noFill/>
            <a:ln w="38100">
              <a:solidFill>
                <a:srgbClr val="E401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746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7FA25C-1180-4104-A4CC-8A41746B3EB5}"/>
              </a:ext>
            </a:extLst>
          </p:cNvPr>
          <p:cNvSpPr txBox="1"/>
          <p:nvPr/>
        </p:nvSpPr>
        <p:spPr>
          <a:xfrm>
            <a:off x="1263535" y="1645745"/>
            <a:ext cx="9983586" cy="346069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TW" altLang="en-US" sz="96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全文</a:t>
            </a:r>
            <a:r>
              <a:rPr lang="zh-TW" altLang="en-US" sz="5400" b="1" spc="600" dirty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下載練習</a:t>
            </a:r>
            <a: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利用資源探索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找到全文文章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下載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篇文章在桌面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～</a:t>
            </a:r>
            <a:endParaRPr lang="zh-CN" altLang="en-US" sz="7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81744AA-BC07-42CC-A952-DE1BC8578784}"/>
              </a:ext>
            </a:extLst>
          </p:cNvPr>
          <p:cNvSpPr txBox="1"/>
          <p:nvPr/>
        </p:nvSpPr>
        <p:spPr>
          <a:xfrm>
            <a:off x="9459286" y="6383914"/>
            <a:ext cx="2732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dirty="0">
                <a:hlinkClick r:id="rId2"/>
              </a:rPr>
              <a:t>https://tw.piliapp.com/random/wheel/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680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4195116" y="3019847"/>
            <a:ext cx="433965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館藏查詢</a:t>
            </a:r>
            <a:endParaRPr lang="en-US" altLang="zh-TW" dirty="0"/>
          </a:p>
          <a:p>
            <a:pPr algn="ctr"/>
            <a:r>
              <a:rPr lang="zh-TW" altLang="en-US" sz="4400" dirty="0"/>
              <a:t>電子資源</a:t>
            </a:r>
            <a:endParaRPr lang="en-US" altLang="zh-TW" sz="4400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778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21967CB-463D-4613-AF91-7CDA74750A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573"/>
          <a:stretch/>
        </p:blipFill>
        <p:spPr>
          <a:xfrm>
            <a:off x="390524" y="1414383"/>
            <a:ext cx="11402497" cy="5511633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電子資源查詢</a:t>
            </a:r>
          </a:p>
        </p:txBody>
      </p:sp>
      <p:grpSp>
        <p:nvGrpSpPr>
          <p:cNvPr id="39" name="组合 1"/>
          <p:cNvGrpSpPr/>
          <p:nvPr/>
        </p:nvGrpSpPr>
        <p:grpSpPr>
          <a:xfrm>
            <a:off x="403860" y="794834"/>
            <a:ext cx="4074134" cy="457200"/>
            <a:chOff x="6627851" y="1871939"/>
            <a:chExt cx="4074134" cy="457200"/>
          </a:xfrm>
        </p:grpSpPr>
        <p:sp>
          <p:nvSpPr>
            <p:cNvPr id="50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70"/>
            <p:cNvSpPr txBox="1"/>
            <p:nvPr/>
          </p:nvSpPr>
          <p:spPr>
            <a:xfrm>
              <a:off x="7241935" y="1891556"/>
              <a:ext cx="346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圖書館首頁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hlinkClick r:id="rId3"/>
                </a:rPr>
                <a:t>www.lib.uch.edu.tw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文本框 571"/>
            <p:cNvSpPr txBox="1"/>
            <p:nvPr/>
          </p:nvSpPr>
          <p:spPr>
            <a:xfrm>
              <a:off x="6629716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3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>
            <a:extLst>
              <a:ext uri="{FF2B5EF4-FFF2-40B4-BE49-F238E27FC236}">
                <a16:creationId xmlns:a16="http://schemas.microsoft.com/office/drawing/2014/main" id="{F317CD98-B9C2-4662-966D-B44A0FE22D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1573"/>
          <a:stretch/>
        </p:blipFill>
        <p:spPr>
          <a:xfrm>
            <a:off x="390524" y="1414383"/>
            <a:ext cx="11402497" cy="551163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3DF9CAE-1075-4093-99B0-9AFF4E5F23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5" r="15365" b="40419"/>
          <a:stretch/>
        </p:blipFill>
        <p:spPr>
          <a:xfrm>
            <a:off x="431687" y="1390650"/>
            <a:ext cx="11297333" cy="546588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grpSp>
        <p:nvGrpSpPr>
          <p:cNvPr id="10" name="组合 6"/>
          <p:cNvGrpSpPr/>
          <p:nvPr/>
        </p:nvGrpSpPr>
        <p:grpSpPr>
          <a:xfrm>
            <a:off x="403860" y="793100"/>
            <a:ext cx="3107074" cy="456940"/>
            <a:chOff x="6627851" y="3493206"/>
            <a:chExt cx="3107074" cy="457200"/>
          </a:xfrm>
        </p:grpSpPr>
        <p:sp>
          <p:nvSpPr>
            <p:cNvPr id="11" name="矩形: 圆角 27"/>
            <p:cNvSpPr/>
            <p:nvPr/>
          </p:nvSpPr>
          <p:spPr>
            <a:xfrm>
              <a:off x="6627851" y="3493206"/>
              <a:ext cx="457200" cy="4572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573"/>
            <p:cNvSpPr txBox="1"/>
            <p:nvPr/>
          </p:nvSpPr>
          <p:spPr>
            <a:xfrm>
              <a:off x="7241935" y="3537037"/>
              <a:ext cx="2492990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電子資源→輸入關鍵詞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574"/>
            <p:cNvSpPr txBox="1"/>
            <p:nvPr/>
          </p:nvSpPr>
          <p:spPr>
            <a:xfrm>
              <a:off x="6629716" y="3537851"/>
              <a:ext cx="453970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lang="en-US" altLang="zh-TW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dirty="0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圓角矩形 13">
            <a:extLst>
              <a:ext uri="{FF2B5EF4-FFF2-40B4-BE49-F238E27FC236}">
                <a16:creationId xmlns:a16="http://schemas.microsoft.com/office/drawing/2014/main" id="{750372EA-B2AD-4311-9E81-A4DF68F6E2A8}"/>
              </a:ext>
            </a:extLst>
          </p:cNvPr>
          <p:cNvSpPr/>
          <p:nvPr/>
        </p:nvSpPr>
        <p:spPr>
          <a:xfrm>
            <a:off x="1048570" y="5057776"/>
            <a:ext cx="2873829" cy="143176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 13">
            <a:extLst>
              <a:ext uri="{FF2B5EF4-FFF2-40B4-BE49-F238E27FC236}">
                <a16:creationId xmlns:a16="http://schemas.microsoft.com/office/drawing/2014/main" id="{235DDBB4-329D-4E77-B75C-9299DDDBBA2F}"/>
              </a:ext>
            </a:extLst>
          </p:cNvPr>
          <p:cNvSpPr/>
          <p:nvPr/>
        </p:nvSpPr>
        <p:spPr>
          <a:xfrm>
            <a:off x="3922399" y="4515425"/>
            <a:ext cx="1658264" cy="68367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5">
            <a:extLst>
              <a:ext uri="{FF2B5EF4-FFF2-40B4-BE49-F238E27FC236}">
                <a16:creationId xmlns:a16="http://schemas.microsoft.com/office/drawing/2014/main" id="{0D64791F-2021-42B0-907D-FDA1A786D94D}"/>
              </a:ext>
            </a:extLst>
          </p:cNvPr>
          <p:cNvSpPr/>
          <p:nvPr/>
        </p:nvSpPr>
        <p:spPr>
          <a:xfrm rot="3210094">
            <a:off x="6520888" y="5036254"/>
            <a:ext cx="625452" cy="49839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0" y="5788899"/>
            <a:ext cx="2457450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zh-TW" altLang="en-US" sz="2400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輸入資源名稱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占位符 3">
            <a:extLst>
              <a:ext uri="{FF2B5EF4-FFF2-40B4-BE49-F238E27FC236}">
                <a16:creationId xmlns:a16="http://schemas.microsoft.com/office/drawing/2014/main" id="{F1FA0325-B862-4B34-BE71-0FAA4ADCFE5C}"/>
              </a:ext>
            </a:extLst>
          </p:cNvPr>
          <p:cNvSpPr txBox="1"/>
          <p:nvPr/>
        </p:nvSpPr>
        <p:spPr>
          <a:xfrm>
            <a:off x="431687" y="56254"/>
            <a:ext cx="3528204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電子資源查詢</a:t>
            </a:r>
          </a:p>
        </p:txBody>
      </p:sp>
    </p:spTree>
    <p:extLst>
      <p:ext uri="{BB962C8B-B14F-4D97-AF65-F5344CB8AC3E}">
        <p14:creationId xmlns:p14="http://schemas.microsoft.com/office/powerpoint/2010/main" val="411233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BAE07341-BCE4-4822-88D2-B3F6876784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68" t="17368" r="17368" b="17368"/>
          <a:stretch/>
        </p:blipFill>
        <p:spPr>
          <a:xfrm>
            <a:off x="1254657" y="1355828"/>
            <a:ext cx="9781642" cy="5502172"/>
          </a:xfrm>
          <a:prstGeom prst="rect">
            <a:avLst/>
          </a:prstGeom>
        </p:spPr>
      </p:pic>
      <p:sp>
        <p:nvSpPr>
          <p:cNvPr id="24" name="圓角矩形 10">
            <a:extLst>
              <a:ext uri="{FF2B5EF4-FFF2-40B4-BE49-F238E27FC236}">
                <a16:creationId xmlns:a16="http://schemas.microsoft.com/office/drawing/2014/main" id="{85C241E6-D32E-4EA9-9CCF-76669E02D7E4}"/>
              </a:ext>
            </a:extLst>
          </p:cNvPr>
          <p:cNvSpPr/>
          <p:nvPr/>
        </p:nvSpPr>
        <p:spPr>
          <a:xfrm>
            <a:off x="6223127" y="2514600"/>
            <a:ext cx="3568574" cy="167817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7644548-397B-4915-A14F-C3D686C4DA98}"/>
              </a:ext>
            </a:extLst>
          </p:cNvPr>
          <p:cNvSpPr/>
          <p:nvPr/>
        </p:nvSpPr>
        <p:spPr>
          <a:xfrm>
            <a:off x="6096000" y="4204739"/>
            <a:ext cx="6096000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輸入 學生資訊系統</a:t>
            </a:r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SIP</a:t>
            </a:r>
            <a:r>
              <a:rPr lang="zh-TW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帳密</a:t>
            </a:r>
            <a:endParaRPr lang="en-US" altLang="zh-TW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0BC007B9-3F4D-449E-A482-D479BDB22406}"/>
              </a:ext>
            </a:extLst>
          </p:cNvPr>
          <p:cNvGrpSpPr/>
          <p:nvPr/>
        </p:nvGrpSpPr>
        <p:grpSpPr>
          <a:xfrm>
            <a:off x="403860" y="755843"/>
            <a:ext cx="4859157" cy="457200"/>
            <a:chOff x="403860" y="803458"/>
            <a:chExt cx="4859157" cy="457200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39DA8CCF-9AE2-436E-96F7-E959956FCF15}"/>
                </a:ext>
              </a:extLst>
            </p:cNvPr>
            <p:cNvSpPr/>
            <p:nvPr/>
          </p:nvSpPr>
          <p:spPr>
            <a:xfrm>
              <a:off x="403860" y="803458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570">
              <a:extLst>
                <a:ext uri="{FF2B5EF4-FFF2-40B4-BE49-F238E27FC236}">
                  <a16:creationId xmlns:a16="http://schemas.microsoft.com/office/drawing/2014/main" id="{C430FA4C-C2C1-4FAC-BF85-356FCB6A1A4F}"/>
                </a:ext>
              </a:extLst>
            </p:cNvPr>
            <p:cNvSpPr txBox="1"/>
            <p:nvPr/>
          </p:nvSpPr>
          <p:spPr>
            <a:xfrm>
              <a:off x="1017944" y="845873"/>
              <a:ext cx="4245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圖書館登入→輸入學校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email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帳號、密碼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框 571">
              <a:extLst>
                <a:ext uri="{FF2B5EF4-FFF2-40B4-BE49-F238E27FC236}">
                  <a16:creationId xmlns:a16="http://schemas.microsoft.com/office/drawing/2014/main" id="{4004EA10-FA94-4B1B-9136-DFB198C60909}"/>
                </a:ext>
              </a:extLst>
            </p:cNvPr>
            <p:cNvSpPr txBox="1"/>
            <p:nvPr/>
          </p:nvSpPr>
          <p:spPr>
            <a:xfrm>
              <a:off x="415056" y="845873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sp>
        <p:nvSpPr>
          <p:cNvPr id="30" name="文本占位符 3">
            <a:extLst>
              <a:ext uri="{FF2B5EF4-FFF2-40B4-BE49-F238E27FC236}">
                <a16:creationId xmlns:a16="http://schemas.microsoft.com/office/drawing/2014/main" id="{231A0510-9EEF-4CA4-87CA-899D4F9FA6A9}"/>
              </a:ext>
            </a:extLst>
          </p:cNvPr>
          <p:cNvSpPr txBox="1"/>
          <p:nvPr/>
        </p:nvSpPr>
        <p:spPr>
          <a:xfrm>
            <a:off x="431687" y="56254"/>
            <a:ext cx="3528204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電子資源查詢</a:t>
            </a:r>
          </a:p>
        </p:txBody>
      </p:sp>
    </p:spTree>
    <p:extLst>
      <p:ext uri="{BB962C8B-B14F-4D97-AF65-F5344CB8AC3E}">
        <p14:creationId xmlns:p14="http://schemas.microsoft.com/office/powerpoint/2010/main" val="44055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E7E5902-024A-4CBF-80B4-994B5C28BA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44" t="8660" r="13513" b="26389"/>
          <a:stretch/>
        </p:blipFill>
        <p:spPr>
          <a:xfrm>
            <a:off x="603694" y="1445312"/>
            <a:ext cx="10984612" cy="5412688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2965620" y="4867275"/>
            <a:ext cx="4657686" cy="188808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组合 6">
            <a:extLst>
              <a:ext uri="{FF2B5EF4-FFF2-40B4-BE49-F238E27FC236}">
                <a16:creationId xmlns:a16="http://schemas.microsoft.com/office/drawing/2014/main" id="{A901A164-5A5C-4397-852D-D9D933EAC34F}"/>
              </a:ext>
            </a:extLst>
          </p:cNvPr>
          <p:cNvGrpSpPr/>
          <p:nvPr/>
        </p:nvGrpSpPr>
        <p:grpSpPr>
          <a:xfrm>
            <a:off x="403860" y="793100"/>
            <a:ext cx="7492890" cy="456940"/>
            <a:chOff x="6627851" y="3493206"/>
            <a:chExt cx="7492890" cy="457200"/>
          </a:xfrm>
        </p:grpSpPr>
        <p:sp>
          <p:nvSpPr>
            <p:cNvPr id="18" name="矩形: 圆角 27">
              <a:extLst>
                <a:ext uri="{FF2B5EF4-FFF2-40B4-BE49-F238E27FC236}">
                  <a16:creationId xmlns:a16="http://schemas.microsoft.com/office/drawing/2014/main" id="{E38F986F-AC4D-4898-A342-14C16AAB589A}"/>
                </a:ext>
              </a:extLst>
            </p:cNvPr>
            <p:cNvSpPr/>
            <p:nvPr/>
          </p:nvSpPr>
          <p:spPr>
            <a:xfrm>
              <a:off x="6627851" y="3493206"/>
              <a:ext cx="457200" cy="4572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573">
              <a:extLst>
                <a:ext uri="{FF2B5EF4-FFF2-40B4-BE49-F238E27FC236}">
                  <a16:creationId xmlns:a16="http://schemas.microsoft.com/office/drawing/2014/main" id="{83B6889E-B73D-4A41-B5E0-7A5DB01FB92F}"/>
                </a:ext>
              </a:extLst>
            </p:cNvPr>
            <p:cNvSpPr txBox="1"/>
            <p:nvPr/>
          </p:nvSpPr>
          <p:spPr>
            <a:xfrm>
              <a:off x="7241935" y="3537037"/>
              <a:ext cx="6878806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可查詢</a:t>
              </a:r>
              <a:r>
                <a:rPr lang="zh-TW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資料庫、電子期刊、電子書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。可點選「</a:t>
              </a:r>
              <a:r>
                <a:rPr lang="zh-TW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資源網址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」進入平台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574">
              <a:extLst>
                <a:ext uri="{FF2B5EF4-FFF2-40B4-BE49-F238E27FC236}">
                  <a16:creationId xmlns:a16="http://schemas.microsoft.com/office/drawing/2014/main" id="{9D23A8A4-F843-48CE-9015-D72FE66E18A2}"/>
                </a:ext>
              </a:extLst>
            </p:cNvPr>
            <p:cNvSpPr txBox="1"/>
            <p:nvPr/>
          </p:nvSpPr>
          <p:spPr>
            <a:xfrm>
              <a:off x="6629716" y="3537851"/>
              <a:ext cx="453970" cy="369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sp>
        <p:nvSpPr>
          <p:cNvPr id="23" name="圓角矩形 10">
            <a:extLst>
              <a:ext uri="{FF2B5EF4-FFF2-40B4-BE49-F238E27FC236}">
                <a16:creationId xmlns:a16="http://schemas.microsoft.com/office/drawing/2014/main" id="{CDE61A59-F558-4A76-84BC-2C80B01058DF}"/>
              </a:ext>
            </a:extLst>
          </p:cNvPr>
          <p:cNvSpPr/>
          <p:nvPr/>
        </p:nvSpPr>
        <p:spPr>
          <a:xfrm>
            <a:off x="3413294" y="5486400"/>
            <a:ext cx="2777956" cy="29527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右箭號 5">
            <a:extLst>
              <a:ext uri="{FF2B5EF4-FFF2-40B4-BE49-F238E27FC236}">
                <a16:creationId xmlns:a16="http://schemas.microsoft.com/office/drawing/2014/main" id="{143F3DB5-BB1E-4F18-89FC-31E24F4FEF8E}"/>
              </a:ext>
            </a:extLst>
          </p:cNvPr>
          <p:cNvSpPr/>
          <p:nvPr/>
        </p:nvSpPr>
        <p:spPr>
          <a:xfrm rot="8173578">
            <a:off x="5972916" y="5223526"/>
            <a:ext cx="474768" cy="37832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本占位符 3">
            <a:extLst>
              <a:ext uri="{FF2B5EF4-FFF2-40B4-BE49-F238E27FC236}">
                <a16:creationId xmlns:a16="http://schemas.microsoft.com/office/drawing/2014/main" id="{43A1A5DA-99AE-4949-8BC3-D89471D1EB00}"/>
              </a:ext>
            </a:extLst>
          </p:cNvPr>
          <p:cNvSpPr txBox="1"/>
          <p:nvPr/>
        </p:nvSpPr>
        <p:spPr>
          <a:xfrm>
            <a:off x="431687" y="56254"/>
            <a:ext cx="3528204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電子資源查詢</a:t>
            </a:r>
          </a:p>
        </p:txBody>
      </p:sp>
    </p:spTree>
    <p:extLst>
      <p:ext uri="{BB962C8B-B14F-4D97-AF65-F5344CB8AC3E}">
        <p14:creationId xmlns:p14="http://schemas.microsoft.com/office/powerpoint/2010/main" val="424836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271788" y="3019847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重點電子資源</a:t>
            </a:r>
            <a:endParaRPr lang="en-US" altLang="zh-TW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685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" y="67901"/>
            <a:ext cx="12064875" cy="679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6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14895" y="1047405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中文電子資源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930048" y="3232896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西文電子資源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830294" y="2047817"/>
            <a:ext cx="5032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華藝線上圖書館</a:t>
            </a:r>
            <a:endParaRPr lang="en-US" altLang="zh-TW" sz="4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778764" y="3955320"/>
            <a:ext cx="10899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ProQuest 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Central </a:t>
            </a:r>
            <a:r>
              <a:rPr lang="en-US" altLang="zh-TW" sz="48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Premium 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Taylor &amp; Francis</a:t>
            </a:r>
          </a:p>
          <a:p>
            <a:r>
              <a:rPr lang="it-IT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EBSCO AI </a:t>
            </a:r>
            <a:endParaRPr lang="zh-TW" altLang="en-US" sz="4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07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83BD533-E46B-4CAB-B640-CE7B6F1A5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5D68058-9425-4937-8B1C-36753127E911}"/>
              </a:ext>
            </a:extLst>
          </p:cNvPr>
          <p:cNvSpPr/>
          <p:nvPr/>
        </p:nvSpPr>
        <p:spPr bwMode="auto">
          <a:xfrm>
            <a:off x="2330825" y="2596628"/>
            <a:ext cx="1542435" cy="3886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panose="020B0604020202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18896F0-3E09-4A75-A37B-33790676E4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23" t="14770" r="32868" b="35295"/>
          <a:stretch/>
        </p:blipFill>
        <p:spPr>
          <a:xfrm>
            <a:off x="5342965" y="1013012"/>
            <a:ext cx="2841812" cy="34245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34F0A26-C285-4722-9E86-02AB918C41D5}"/>
              </a:ext>
            </a:extLst>
          </p:cNvPr>
          <p:cNvSpPr/>
          <p:nvPr/>
        </p:nvSpPr>
        <p:spPr bwMode="auto">
          <a:xfrm>
            <a:off x="5477437" y="3833757"/>
            <a:ext cx="1299881" cy="3886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38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D0B4101-D7F9-409D-AD9B-598B1948A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9"/>
          <a:stretch/>
        </p:blipFill>
        <p:spPr>
          <a:xfrm>
            <a:off x="0" y="536894"/>
            <a:ext cx="12192000" cy="6321105"/>
          </a:xfrm>
          <a:prstGeom prst="rect">
            <a:avLst/>
          </a:prstGeom>
        </p:spPr>
      </p:pic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A9FC472-D38E-440A-B44D-AD58AB20F3C3}"/>
              </a:ext>
            </a:extLst>
          </p:cNvPr>
          <p:cNvCxnSpPr>
            <a:cxnSpLocks/>
          </p:cNvCxnSpPr>
          <p:nvPr/>
        </p:nvCxnSpPr>
        <p:spPr>
          <a:xfrm>
            <a:off x="1629725" y="1352704"/>
            <a:ext cx="13567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06892A92-8485-44F5-B746-A438523B0CB1}"/>
              </a:ext>
            </a:extLst>
          </p:cNvPr>
          <p:cNvCxnSpPr>
            <a:cxnSpLocks/>
          </p:cNvCxnSpPr>
          <p:nvPr/>
        </p:nvCxnSpPr>
        <p:spPr>
          <a:xfrm>
            <a:off x="1636104" y="3706952"/>
            <a:ext cx="23570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2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>
            <a:extLst>
              <a:ext uri="{FF2B5EF4-FFF2-40B4-BE49-F238E27FC236}">
                <a16:creationId xmlns:a16="http://schemas.microsoft.com/office/drawing/2014/main" id="{E724E725-BF4A-4AF8-8BE7-28AE4B6F9939}"/>
              </a:ext>
            </a:extLst>
          </p:cNvPr>
          <p:cNvGrpSpPr/>
          <p:nvPr/>
        </p:nvGrpSpPr>
        <p:grpSpPr>
          <a:xfrm>
            <a:off x="0" y="0"/>
            <a:ext cx="12192000" cy="7420063"/>
            <a:chOff x="0" y="0"/>
            <a:chExt cx="12192000" cy="7420063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9E05BBD7-3395-42EF-94E0-46ED1F3FB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62063"/>
              <a:ext cx="12192000" cy="6858000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C9E52B84-5D2E-4CFC-8BD4-74BEFC88C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829" b="72916"/>
            <a:stretch/>
          </p:blipFill>
          <p:spPr>
            <a:xfrm>
              <a:off x="0" y="0"/>
              <a:ext cx="12192000" cy="1320526"/>
            </a:xfrm>
            <a:prstGeom prst="rect">
              <a:avLst/>
            </a:prstGeom>
          </p:spPr>
        </p:pic>
      </p:grp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A9FC472-D38E-440A-B44D-AD58AB20F3C3}"/>
              </a:ext>
            </a:extLst>
          </p:cNvPr>
          <p:cNvCxnSpPr>
            <a:cxnSpLocks/>
          </p:cNvCxnSpPr>
          <p:nvPr/>
        </p:nvCxnSpPr>
        <p:spPr>
          <a:xfrm>
            <a:off x="1577130" y="3835845"/>
            <a:ext cx="303681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06892A92-8485-44F5-B746-A438523B0CB1}"/>
              </a:ext>
            </a:extLst>
          </p:cNvPr>
          <p:cNvCxnSpPr>
            <a:cxnSpLocks/>
          </p:cNvCxnSpPr>
          <p:nvPr/>
        </p:nvCxnSpPr>
        <p:spPr>
          <a:xfrm>
            <a:off x="1629725" y="5133080"/>
            <a:ext cx="267382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70A75ADC-20E0-45FC-9554-D1CDFA796275}"/>
              </a:ext>
            </a:extLst>
          </p:cNvPr>
          <p:cNvCxnSpPr>
            <a:cxnSpLocks/>
          </p:cNvCxnSpPr>
          <p:nvPr/>
        </p:nvCxnSpPr>
        <p:spPr>
          <a:xfrm>
            <a:off x="1629725" y="396359"/>
            <a:ext cx="296744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F83D9ABE-A8AC-42C3-9F08-E503147669C8}"/>
              </a:ext>
            </a:extLst>
          </p:cNvPr>
          <p:cNvCxnSpPr>
            <a:cxnSpLocks/>
          </p:cNvCxnSpPr>
          <p:nvPr/>
        </p:nvCxnSpPr>
        <p:spPr>
          <a:xfrm>
            <a:off x="1629725" y="6047480"/>
            <a:ext cx="312683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94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271788" y="3019847"/>
            <a:ext cx="618630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重點電子資源</a:t>
            </a:r>
            <a:endParaRPr lang="en-US" altLang="zh-TW" dirty="0"/>
          </a:p>
          <a:p>
            <a:pPr algn="ctr"/>
            <a:r>
              <a:rPr lang="zh-TW" altLang="en-US" sz="4400" dirty="0"/>
              <a:t>華藝線上圖書館</a:t>
            </a:r>
            <a:endParaRPr lang="en-US" altLang="zh-TW" sz="4400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D7D318B-E619-4415-BA52-BEEFB97A6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3" t="7661" r="45728" b="85686"/>
          <a:stretch/>
        </p:blipFill>
        <p:spPr>
          <a:xfrm>
            <a:off x="2187389" y="1590189"/>
            <a:ext cx="3236260" cy="80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0007346" y="6452363"/>
            <a:ext cx="154305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sz="1100" spc="-5" dirty="0">
                <a:solidFill>
                  <a:srgbClr val="1F487C"/>
                </a:solidFill>
                <a:latin typeface="Arial"/>
                <a:cs typeface="Arial"/>
              </a:rPr>
              <a:pPr marL="38100">
                <a:lnSpc>
                  <a:spcPts val="1315"/>
                </a:lnSpc>
              </a:pPr>
              <a:t>37</a:t>
            </a:fld>
            <a:endParaRPr sz="1100">
              <a:latin typeface="Arial"/>
              <a:cs typeface="Arial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8686800" y="3124200"/>
            <a:ext cx="15480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10657" b="4081"/>
          <a:stretch/>
        </p:blipFill>
        <p:spPr>
          <a:xfrm>
            <a:off x="0" y="592739"/>
            <a:ext cx="12217942" cy="585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10546" b="4737"/>
          <a:stretch/>
        </p:blipFill>
        <p:spPr>
          <a:xfrm>
            <a:off x="102" y="920384"/>
            <a:ext cx="12191898" cy="580981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0032745" y="6452363"/>
            <a:ext cx="37334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315"/>
              </a:lnSpc>
            </a:pPr>
            <a:r>
              <a:rPr lang="en-US" altLang="zh-TW" sz="1100" spc="-5" dirty="0">
                <a:solidFill>
                  <a:srgbClr val="1F487C"/>
                </a:solidFill>
                <a:latin typeface="Arial"/>
                <a:cs typeface="Arial"/>
              </a:rPr>
              <a:t>18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29" name="object 4"/>
          <p:cNvSpPr txBox="1">
            <a:spLocks noGrp="1"/>
          </p:cNvSpPr>
          <p:nvPr>
            <p:ph type="title"/>
          </p:nvPr>
        </p:nvSpPr>
        <p:spPr>
          <a:xfrm>
            <a:off x="347772" y="190071"/>
            <a:ext cx="2740660" cy="6222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一般檢索</a:t>
            </a:r>
            <a:endParaRPr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CD373CE2-A3B7-3B0D-D3E6-8DD68FFCFD2E}"/>
              </a:ext>
            </a:extLst>
          </p:cNvPr>
          <p:cNvSpPr/>
          <p:nvPr/>
        </p:nvSpPr>
        <p:spPr>
          <a:xfrm>
            <a:off x="9290961" y="2883326"/>
            <a:ext cx="1483568" cy="363727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6C50C525-E150-423D-9FE6-6F7DFA5576E1}"/>
              </a:ext>
            </a:extLst>
          </p:cNvPr>
          <p:cNvSpPr/>
          <p:nvPr/>
        </p:nvSpPr>
        <p:spPr>
          <a:xfrm>
            <a:off x="1165146" y="2183362"/>
            <a:ext cx="2815306" cy="4634381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AB0A460-338C-4554-812F-BE821A3C9142}"/>
              </a:ext>
            </a:extLst>
          </p:cNvPr>
          <p:cNvSpPr txBox="1"/>
          <p:nvPr/>
        </p:nvSpPr>
        <p:spPr>
          <a:xfrm>
            <a:off x="344865" y="1729207"/>
            <a:ext cx="2492990" cy="4001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sz="2000" dirty="0"/>
              <a:t>左側可縮小查詢範圍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1C96042D-4F3D-484C-B9CB-926BB79E3710}"/>
              </a:ext>
            </a:extLst>
          </p:cNvPr>
          <p:cNvSpPr txBox="1"/>
          <p:nvPr/>
        </p:nvSpPr>
        <p:spPr>
          <a:xfrm>
            <a:off x="7496322" y="868571"/>
            <a:ext cx="1980029" cy="707886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sz="2000" dirty="0"/>
              <a:t>或透過進階查詢</a:t>
            </a:r>
            <a:endParaRPr lang="en-US" altLang="zh-TW" sz="2000" dirty="0"/>
          </a:p>
          <a:p>
            <a:r>
              <a:rPr lang="zh-TW" altLang="en-US" sz="2000" dirty="0"/>
              <a:t>縮小查詢範圍</a:t>
            </a:r>
          </a:p>
        </p:txBody>
      </p:sp>
      <p:sp>
        <p:nvSpPr>
          <p:cNvPr id="18" name="圓角矩形 18">
            <a:extLst>
              <a:ext uri="{FF2B5EF4-FFF2-40B4-BE49-F238E27FC236}">
                <a16:creationId xmlns:a16="http://schemas.microsoft.com/office/drawing/2014/main" id="{96B6AB5F-F9D4-4B5B-9ECB-8042E6601D44}"/>
              </a:ext>
            </a:extLst>
          </p:cNvPr>
          <p:cNvSpPr/>
          <p:nvPr/>
        </p:nvSpPr>
        <p:spPr>
          <a:xfrm>
            <a:off x="7606809" y="1664002"/>
            <a:ext cx="981075" cy="44330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49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927" b="8072"/>
          <a:stretch/>
        </p:blipFill>
        <p:spPr>
          <a:xfrm>
            <a:off x="0" y="783770"/>
            <a:ext cx="12274939" cy="552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7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7098" t="11606" r="17373" b="5570"/>
          <a:stretch/>
        </p:blipFill>
        <p:spPr>
          <a:xfrm>
            <a:off x="1810124" y="0"/>
            <a:ext cx="10381876" cy="7381012"/>
          </a:xfrm>
          <a:prstGeom prst="rect">
            <a:avLst/>
          </a:prstGeom>
        </p:spPr>
      </p:pic>
      <p:sp>
        <p:nvSpPr>
          <p:cNvPr id="12" name="object 27"/>
          <p:cNvSpPr txBox="1"/>
          <p:nvPr/>
        </p:nvSpPr>
        <p:spPr>
          <a:xfrm>
            <a:off x="10032746" y="6452364"/>
            <a:ext cx="397933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TW"/>
            </a:defPPr>
            <a:lvl1pPr marL="12700">
              <a:lnSpc>
                <a:spcPts val="1315"/>
              </a:lnSpc>
              <a:defRPr sz="1100" spc="-5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r>
              <a:rPr lang="en-US" altLang="zh-TW" dirty="0"/>
              <a:t>21</a:t>
            </a:r>
            <a:endParaRPr dirty="0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DEEF221D-05CD-95CA-EB56-05BE7063FC02}"/>
              </a:ext>
            </a:extLst>
          </p:cNvPr>
          <p:cNvGrpSpPr/>
          <p:nvPr/>
        </p:nvGrpSpPr>
        <p:grpSpPr>
          <a:xfrm>
            <a:off x="671363" y="1371766"/>
            <a:ext cx="3974842" cy="522348"/>
            <a:chOff x="111966" y="1371766"/>
            <a:chExt cx="3974842" cy="522348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040A6E7F-6BC6-85B0-3758-C131932E669F}"/>
                </a:ext>
              </a:extLst>
            </p:cNvPr>
            <p:cNvSpPr/>
            <p:nvPr/>
          </p:nvSpPr>
          <p:spPr>
            <a:xfrm>
              <a:off x="1455575" y="1371766"/>
              <a:ext cx="2631233" cy="522348"/>
            </a:xfrm>
            <a:custGeom>
              <a:avLst/>
              <a:gdLst/>
              <a:ahLst/>
              <a:cxnLst/>
              <a:rect l="l" t="t" r="r" b="b"/>
              <a:pathLst>
                <a:path w="2239010" h="478789">
                  <a:moveTo>
                    <a:pt x="0" y="478536"/>
                  </a:moveTo>
                  <a:lnTo>
                    <a:pt x="2238755" y="478536"/>
                  </a:lnTo>
                  <a:lnTo>
                    <a:pt x="2238755" y="0"/>
                  </a:lnTo>
                  <a:lnTo>
                    <a:pt x="0" y="0"/>
                  </a:lnTo>
                  <a:lnTo>
                    <a:pt x="0" y="47853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132D931-6B5E-B787-83B5-09952BC3AC2B}"/>
                </a:ext>
              </a:extLst>
            </p:cNvPr>
            <p:cNvSpPr txBox="1"/>
            <p:nvPr/>
          </p:nvSpPr>
          <p:spPr>
            <a:xfrm>
              <a:off x="111966" y="1371766"/>
              <a:ext cx="1343609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設定欄位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671363" y="1884836"/>
            <a:ext cx="3974842" cy="522348"/>
            <a:chOff x="111966" y="1894114"/>
            <a:chExt cx="3974842" cy="522348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988CD1F8-3BAE-14CD-11B9-A94BC89AD86E}"/>
                </a:ext>
              </a:extLst>
            </p:cNvPr>
            <p:cNvSpPr/>
            <p:nvPr/>
          </p:nvSpPr>
          <p:spPr>
            <a:xfrm>
              <a:off x="1455575" y="1894114"/>
              <a:ext cx="2631233" cy="522348"/>
            </a:xfrm>
            <a:custGeom>
              <a:avLst/>
              <a:gdLst/>
              <a:ahLst/>
              <a:cxnLst/>
              <a:rect l="l" t="t" r="r" b="b"/>
              <a:pathLst>
                <a:path w="2239010" h="478789">
                  <a:moveTo>
                    <a:pt x="0" y="478536"/>
                  </a:moveTo>
                  <a:lnTo>
                    <a:pt x="2238755" y="478536"/>
                  </a:lnTo>
                  <a:lnTo>
                    <a:pt x="2238755" y="0"/>
                  </a:lnTo>
                  <a:lnTo>
                    <a:pt x="0" y="0"/>
                  </a:lnTo>
                  <a:lnTo>
                    <a:pt x="0" y="47853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F6327C59-70F5-6843-347B-7F8AE9950391}"/>
                </a:ext>
              </a:extLst>
            </p:cNvPr>
            <p:cNvSpPr txBox="1"/>
            <p:nvPr/>
          </p:nvSpPr>
          <p:spPr>
            <a:xfrm>
              <a:off x="111966" y="1955233"/>
              <a:ext cx="1355101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布林邏輯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343167" y="3265880"/>
            <a:ext cx="9772422" cy="3432310"/>
            <a:chOff x="111966" y="3351045"/>
            <a:chExt cx="9772422" cy="3432310"/>
          </a:xfrm>
        </p:grpSpPr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BFFC5F7A-A38F-126C-D022-46ADBBDB3A33}"/>
                </a:ext>
              </a:extLst>
            </p:cNvPr>
            <p:cNvSpPr txBox="1"/>
            <p:nvPr/>
          </p:nvSpPr>
          <p:spPr>
            <a:xfrm>
              <a:off x="111966" y="3351045"/>
              <a:ext cx="1812602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zh-TW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設更多條件值</a:t>
              </a:r>
            </a:p>
          </p:txBody>
        </p:sp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A81A47D9-DC01-74A0-EDFA-9437C62C12FB}"/>
                </a:ext>
              </a:extLst>
            </p:cNvPr>
            <p:cNvSpPr/>
            <p:nvPr/>
          </p:nvSpPr>
          <p:spPr>
            <a:xfrm>
              <a:off x="1612963" y="3751155"/>
              <a:ext cx="8271425" cy="3032200"/>
            </a:xfrm>
            <a:custGeom>
              <a:avLst/>
              <a:gdLst/>
              <a:ahLst/>
              <a:cxnLst/>
              <a:rect l="l" t="t" r="r" b="b"/>
              <a:pathLst>
                <a:path w="2239010" h="478789">
                  <a:moveTo>
                    <a:pt x="0" y="478536"/>
                  </a:moveTo>
                  <a:lnTo>
                    <a:pt x="2238755" y="478536"/>
                  </a:lnTo>
                  <a:lnTo>
                    <a:pt x="2238755" y="0"/>
                  </a:lnTo>
                  <a:lnTo>
                    <a:pt x="0" y="0"/>
                  </a:lnTo>
                  <a:lnTo>
                    <a:pt x="0" y="47853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6185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0745" b="4131"/>
          <a:stretch/>
        </p:blipFill>
        <p:spPr>
          <a:xfrm>
            <a:off x="0" y="521522"/>
            <a:ext cx="12417519" cy="5945801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C132D931-6B5E-B787-83B5-09952BC3AC2B}"/>
              </a:ext>
            </a:extLst>
          </p:cNvPr>
          <p:cNvSpPr txBox="1"/>
          <p:nvPr/>
        </p:nvSpPr>
        <p:spPr>
          <a:xfrm>
            <a:off x="204054" y="117446"/>
            <a:ext cx="3304657" cy="4001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點選其中一筆的詳細資料</a:t>
            </a:r>
            <a:endParaRPr lang="zh-TW" altLang="en-US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7498558" y="517556"/>
            <a:ext cx="5123015" cy="6234378"/>
            <a:chOff x="7498558" y="517556"/>
            <a:chExt cx="5123015" cy="6234378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 rotWithShape="1">
            <a:blip r:embed="rId3"/>
            <a:srcRect l="14244" t="33730" r="56948" b="3944"/>
            <a:stretch/>
          </p:blipFill>
          <p:spPr>
            <a:xfrm>
              <a:off x="7498558" y="517556"/>
              <a:ext cx="5123015" cy="6234378"/>
            </a:xfrm>
            <a:prstGeom prst="rect">
              <a:avLst/>
            </a:prstGeom>
          </p:spPr>
        </p:pic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C132D931-6B5E-B787-83B5-09952BC3AC2B}"/>
                </a:ext>
              </a:extLst>
            </p:cNvPr>
            <p:cNvSpPr txBox="1"/>
            <p:nvPr/>
          </p:nvSpPr>
          <p:spPr>
            <a:xfrm>
              <a:off x="8724110" y="576759"/>
              <a:ext cx="3304657" cy="400110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zh-TW" altLang="en-US" sz="20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參考其術語和中英文關鍵字</a:t>
              </a:r>
              <a:endPara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068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12487" t="22760" r="18527" b="28749"/>
          <a:stretch/>
        </p:blipFill>
        <p:spPr>
          <a:xfrm>
            <a:off x="344245" y="548640"/>
            <a:ext cx="11726846" cy="4636546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CD373CE2-A3B7-3B0D-D3E6-8DD68FFCFD2E}"/>
              </a:ext>
            </a:extLst>
          </p:cNvPr>
          <p:cNvSpPr/>
          <p:nvPr/>
        </p:nvSpPr>
        <p:spPr>
          <a:xfrm>
            <a:off x="10155219" y="656216"/>
            <a:ext cx="548640" cy="505610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4798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10450" t="11955" r="20123" b="4523"/>
          <a:stretch/>
        </p:blipFill>
        <p:spPr>
          <a:xfrm>
            <a:off x="559398" y="0"/>
            <a:ext cx="10348856" cy="7003086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CD373CE2-A3B7-3B0D-D3E6-8DD68FFCFD2E}"/>
              </a:ext>
            </a:extLst>
          </p:cNvPr>
          <p:cNvSpPr/>
          <p:nvPr/>
        </p:nvSpPr>
        <p:spPr>
          <a:xfrm>
            <a:off x="3840481" y="301214"/>
            <a:ext cx="5131398" cy="6433074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8171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8EE305D4-2255-8290-7F24-089BFE284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46" y="895738"/>
            <a:ext cx="11707859" cy="5870169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69070" y="192738"/>
            <a:ext cx="3731260" cy="62222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TW" altLang="en-US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期刊瀏覽</a:t>
            </a:r>
            <a:endParaRPr b="1" dirty="0"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81A47D9-DC01-74A0-EDFA-9437C62C12FB}"/>
              </a:ext>
            </a:extLst>
          </p:cNvPr>
          <p:cNvSpPr/>
          <p:nvPr/>
        </p:nvSpPr>
        <p:spPr>
          <a:xfrm>
            <a:off x="628651" y="4095749"/>
            <a:ext cx="1866900" cy="2811973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6327C59-70F5-6843-347B-7F8AE9950391}"/>
              </a:ext>
            </a:extLst>
          </p:cNvPr>
          <p:cNvSpPr txBox="1"/>
          <p:nvPr/>
        </p:nvSpPr>
        <p:spPr>
          <a:xfrm>
            <a:off x="600076" y="3064013"/>
            <a:ext cx="2794965" cy="1015663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也可從首頁下方</a:t>
            </a:r>
            <a:endParaRPr lang="en-US" altLang="zh-TW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透過瀏覽的方式</a:t>
            </a:r>
            <a: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尋找特定期刊</a:t>
            </a:r>
          </a:p>
        </p:txBody>
      </p:sp>
    </p:spTree>
    <p:extLst>
      <p:ext uri="{BB962C8B-B14F-4D97-AF65-F5344CB8AC3E}">
        <p14:creationId xmlns:p14="http://schemas.microsoft.com/office/powerpoint/2010/main" val="355691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A39BF09-D87B-9D06-DB00-5E8BA5624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08825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5FABBAD-F1E5-2290-8FD6-8DD5CEAF6432}"/>
              </a:ext>
            </a:extLst>
          </p:cNvPr>
          <p:cNvSpPr/>
          <p:nvPr/>
        </p:nvSpPr>
        <p:spPr>
          <a:xfrm>
            <a:off x="92073" y="2743448"/>
            <a:ext cx="2828409" cy="4114551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文字方塊 4"/>
          <p:cNvSpPr txBox="1"/>
          <p:nvPr/>
        </p:nvSpPr>
        <p:spPr>
          <a:xfrm flipH="1">
            <a:off x="1367868" y="3446389"/>
            <a:ext cx="1399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 flipH="1">
            <a:off x="1367868" y="3831109"/>
            <a:ext cx="1399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 flipH="1">
            <a:off x="1245948" y="5810638"/>
            <a:ext cx="13995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zh-TW" altLang="en-US" sz="4400" dirty="0">
              <a:solidFill>
                <a:srgbClr val="FF0000"/>
              </a:solidFill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879A705-2A3B-4CDB-B6E2-F856AFCF07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38" t="42780" r="69245" b="7742"/>
          <a:stretch/>
        </p:blipFill>
        <p:spPr>
          <a:xfrm>
            <a:off x="3512973" y="2189816"/>
            <a:ext cx="2439635" cy="4582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向右箭號 5">
            <a:extLst>
              <a:ext uri="{FF2B5EF4-FFF2-40B4-BE49-F238E27FC236}">
                <a16:creationId xmlns:a16="http://schemas.microsoft.com/office/drawing/2014/main" id="{83F118F5-1097-430B-9800-72BAAB20916D}"/>
              </a:ext>
            </a:extLst>
          </p:cNvPr>
          <p:cNvSpPr/>
          <p:nvPr/>
        </p:nvSpPr>
        <p:spPr>
          <a:xfrm rot="20306261" flipV="1">
            <a:off x="2347572" y="4709012"/>
            <a:ext cx="1278176" cy="286092"/>
          </a:xfrm>
          <a:prstGeom prst="rightArrow">
            <a:avLst>
              <a:gd name="adj1" fmla="val 50000"/>
              <a:gd name="adj2" fmla="val 12400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35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EF997CD-F826-9FC7-7EA4-1958F2B3E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91" y="0"/>
            <a:ext cx="9416018" cy="6858000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33C3F467-BCFD-F1EF-C7F9-17C643AC89F8}"/>
              </a:ext>
            </a:extLst>
          </p:cNvPr>
          <p:cNvSpPr/>
          <p:nvPr/>
        </p:nvSpPr>
        <p:spPr>
          <a:xfrm>
            <a:off x="1726163" y="2705876"/>
            <a:ext cx="2948473" cy="541177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97547D3-3D4D-4DDC-F331-A9AF52A4ABDF}"/>
              </a:ext>
            </a:extLst>
          </p:cNvPr>
          <p:cNvSpPr/>
          <p:nvPr/>
        </p:nvSpPr>
        <p:spPr>
          <a:xfrm>
            <a:off x="1726162" y="4240761"/>
            <a:ext cx="3797560" cy="541177"/>
          </a:xfrm>
          <a:custGeom>
            <a:avLst/>
            <a:gdLst/>
            <a:ahLst/>
            <a:cxnLst/>
            <a:rect l="l" t="t" r="r" b="b"/>
            <a:pathLst>
              <a:path w="2239010" h="478789">
                <a:moveTo>
                  <a:pt x="0" y="478536"/>
                </a:moveTo>
                <a:lnTo>
                  <a:pt x="2238755" y="478536"/>
                </a:lnTo>
                <a:lnTo>
                  <a:pt x="2238755" y="0"/>
                </a:lnTo>
                <a:lnTo>
                  <a:pt x="0" y="0"/>
                </a:lnTo>
                <a:lnTo>
                  <a:pt x="0" y="478536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5244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1550514" y="3019847"/>
            <a:ext cx="962885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重點電子資源</a:t>
            </a:r>
            <a:endParaRPr lang="en-US" altLang="zh-TW" dirty="0"/>
          </a:p>
          <a:p>
            <a:pPr algn="ctr"/>
            <a:r>
              <a:rPr lang="en-US" altLang="zh-TW" sz="4400" dirty="0"/>
              <a:t>ProQuest Central Premium</a:t>
            </a:r>
            <a:endParaRPr lang="en-US" altLang="zh-TW" sz="4400" spc="0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513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24274" t="20264" r="9487" b="13543"/>
          <a:stretch/>
        </p:blipFill>
        <p:spPr>
          <a:xfrm>
            <a:off x="0" y="86061"/>
            <a:ext cx="12047750" cy="677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1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20745" t="16392" r="5844" b="10824"/>
          <a:stretch/>
        </p:blipFill>
        <p:spPr>
          <a:xfrm>
            <a:off x="39570" y="0"/>
            <a:ext cx="12152430" cy="677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9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066" r="1123" b="4036"/>
          <a:stretch/>
        </p:blipFill>
        <p:spPr>
          <a:xfrm>
            <a:off x="83975" y="550506"/>
            <a:ext cx="11977871" cy="578498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73639" t="10839" b="32381"/>
          <a:stretch/>
        </p:blipFill>
        <p:spPr>
          <a:xfrm>
            <a:off x="5958527" y="1150141"/>
            <a:ext cx="4327952" cy="5243804"/>
          </a:xfrm>
          <a:prstGeom prst="rect">
            <a:avLst/>
          </a:prstGeom>
        </p:spPr>
      </p:pic>
      <p:sp>
        <p:nvSpPr>
          <p:cNvPr id="4" name="向右箭號 5">
            <a:extLst>
              <a:ext uri="{FF2B5EF4-FFF2-40B4-BE49-F238E27FC236}">
                <a16:creationId xmlns:a16="http://schemas.microsoft.com/office/drawing/2014/main" id="{384AF8E4-25A5-47C4-A297-4AB0BB13B084}"/>
              </a:ext>
            </a:extLst>
          </p:cNvPr>
          <p:cNvSpPr/>
          <p:nvPr/>
        </p:nvSpPr>
        <p:spPr>
          <a:xfrm rot="7936113">
            <a:off x="10577154" y="900944"/>
            <a:ext cx="625452" cy="498395"/>
          </a:xfrm>
          <a:prstGeom prst="rightArrow">
            <a:avLst/>
          </a:prstGeom>
          <a:solidFill>
            <a:srgbClr val="FF3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1485984" y="522513"/>
            <a:ext cx="374506" cy="45720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7935250" y="3214396"/>
            <a:ext cx="1380872" cy="3571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7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746" r="953" b="4263"/>
          <a:stretch/>
        </p:blipFill>
        <p:spPr>
          <a:xfrm>
            <a:off x="0" y="783770"/>
            <a:ext cx="12108488" cy="5775649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975514" y="2859394"/>
            <a:ext cx="1380872" cy="3571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3496235" y="3314641"/>
            <a:ext cx="3772312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輸入關鍵詞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可以中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英夾雜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298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564" r="892" b="4626"/>
          <a:stretch/>
        </p:blipFill>
        <p:spPr>
          <a:xfrm>
            <a:off x="0" y="634482"/>
            <a:ext cx="12083143" cy="5747657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-1" y="1676053"/>
            <a:ext cx="1602889" cy="3571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247887" y="1256505"/>
            <a:ext cx="8885817" cy="35714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8589993" y="1740417"/>
            <a:ext cx="2888416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點選建議的關鍵詞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918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0839" b="4082"/>
          <a:stretch/>
        </p:blipFill>
        <p:spPr>
          <a:xfrm>
            <a:off x="0" y="485192"/>
            <a:ext cx="12204998" cy="5840963"/>
          </a:xfrm>
          <a:prstGeom prst="rect">
            <a:avLst/>
          </a:prstGeom>
        </p:spPr>
      </p:pic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0" y="1516828"/>
            <a:ext cx="1441526" cy="462579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6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7392" b="4444"/>
          <a:stretch/>
        </p:blipFill>
        <p:spPr>
          <a:xfrm>
            <a:off x="0" y="270587"/>
            <a:ext cx="12380146" cy="6139544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86060" y="849854"/>
            <a:ext cx="1818043" cy="5560277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1990162" y="4956953"/>
            <a:ext cx="367911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勾選條件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限縮查詢結果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93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1373" r="1373" b="4340"/>
          <a:stretch/>
        </p:blipFill>
        <p:spPr>
          <a:xfrm>
            <a:off x="152425" y="505610"/>
            <a:ext cx="12039575" cy="5787614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2452744" y="3528508"/>
            <a:ext cx="753036" cy="860612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205780" y="4647303"/>
            <a:ext cx="753036" cy="355003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182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373" r="902" b="3504"/>
          <a:stretch/>
        </p:blipFill>
        <p:spPr>
          <a:xfrm>
            <a:off x="-8771" y="494850"/>
            <a:ext cx="12200771" cy="5895191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8261873" y="892884"/>
            <a:ext cx="3657600" cy="5583220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8380207" y="3162749"/>
            <a:ext cx="3291840" cy="860612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6540646" y="761469"/>
            <a:ext cx="172122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功能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37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l="66941" t="15685" r="3529" b="2745"/>
          <a:stretch/>
        </p:blipFill>
        <p:spPr>
          <a:xfrm>
            <a:off x="623943" y="225910"/>
            <a:ext cx="4195483" cy="651887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1129550" y="664651"/>
            <a:ext cx="172122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重要細節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4453662" y="6097263"/>
            <a:ext cx="172122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繼續提問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65921" t="17739" r="1961" b="3292"/>
          <a:stretch/>
        </p:blipFill>
        <p:spPr>
          <a:xfrm>
            <a:off x="7100048" y="225910"/>
            <a:ext cx="4580216" cy="65188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7272171" y="578590"/>
            <a:ext cx="172122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主題視覺化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014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0118" b="4131"/>
          <a:stretch/>
        </p:blipFill>
        <p:spPr>
          <a:xfrm>
            <a:off x="-185849" y="2226833"/>
            <a:ext cx="12377849" cy="597049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10994" t="16990" r="35707" b="58182"/>
          <a:stretch/>
        </p:blipFill>
        <p:spPr>
          <a:xfrm>
            <a:off x="0" y="0"/>
            <a:ext cx="9073187" cy="2377440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516828" y="1839557"/>
            <a:ext cx="882127" cy="38727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01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" t="11373" r="57705" b="3922"/>
          <a:stretch/>
        </p:blipFill>
        <p:spPr>
          <a:xfrm>
            <a:off x="0" y="-1"/>
            <a:ext cx="5863175" cy="6605195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731982" y="2915320"/>
            <a:ext cx="946672" cy="45182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12039" t="46026" r="41726" b="3987"/>
          <a:stretch/>
        </p:blipFill>
        <p:spPr>
          <a:xfrm>
            <a:off x="6089172" y="1446901"/>
            <a:ext cx="6102828" cy="371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4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7FA25C-1180-4104-A4CC-8A41746B3EB5}"/>
              </a:ext>
            </a:extLst>
          </p:cNvPr>
          <p:cNvSpPr txBox="1"/>
          <p:nvPr/>
        </p:nvSpPr>
        <p:spPr>
          <a:xfrm>
            <a:off x="889462" y="1645745"/>
            <a:ext cx="10814857" cy="35659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TW" sz="4800" b="1" spc="600" dirty="0" smtClean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ProQuest </a:t>
            </a:r>
            <a:r>
              <a:rPr lang="en-US" altLang="zh-TW" sz="48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Central Premium</a:t>
            </a:r>
          </a:p>
          <a:p>
            <a:pPr algn="ctr">
              <a:lnSpc>
                <a:spcPct val="114000"/>
              </a:lnSpc>
            </a:pPr>
            <a:r>
              <a:rPr lang="zh-TW" altLang="en-US" sz="5400" b="1" spc="600" dirty="0" smtClean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下載</a:t>
            </a:r>
            <a:r>
              <a:rPr lang="zh-TW" altLang="en-US" sz="5400" b="1" spc="600" dirty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練習</a:t>
            </a:r>
            <a: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TW" altLang="en-US" sz="48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找到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篇電子論文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下載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篇論文在桌面～</a:t>
            </a:r>
            <a:endParaRPr lang="zh-CN" altLang="en-US" sz="7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5E61ED4-6433-46AD-BA9D-67C72DD1576B}"/>
              </a:ext>
            </a:extLst>
          </p:cNvPr>
          <p:cNvSpPr txBox="1"/>
          <p:nvPr/>
        </p:nvSpPr>
        <p:spPr>
          <a:xfrm>
            <a:off x="9459286" y="6383914"/>
            <a:ext cx="2732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dirty="0">
                <a:hlinkClick r:id="rId2"/>
              </a:rPr>
              <a:t>https://tw.piliapp.com/random/wheel/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4065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797070" y="3019847"/>
            <a:ext cx="11135741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重點電子資源</a:t>
            </a:r>
            <a:endParaRPr lang="en-US" altLang="zh-TW" dirty="0"/>
          </a:p>
          <a:p>
            <a:pPr algn="ctr"/>
            <a:endParaRPr lang="en-US" altLang="zh-TW" sz="4000" u="sng" dirty="0" smtClean="0"/>
          </a:p>
          <a:p>
            <a:pPr algn="ctr"/>
            <a:r>
              <a:rPr lang="en-US" altLang="zh-TW" sz="4000" u="sng" dirty="0" smtClean="0"/>
              <a:t>Taylor </a:t>
            </a:r>
            <a:r>
              <a:rPr lang="en-US" altLang="zh-TW" sz="4000" u="sng" dirty="0"/>
              <a:t>&amp; Francis SSH+ST Library </a:t>
            </a:r>
            <a:endParaRPr lang="en-US" altLang="zh-TW" sz="4000" u="sng" dirty="0" smtClean="0"/>
          </a:p>
          <a:p>
            <a:pPr algn="ctr"/>
            <a:r>
              <a:rPr lang="zh-TW" altLang="en-US" sz="4000" u="sng" dirty="0" smtClean="0"/>
              <a:t>全</a:t>
            </a:r>
            <a:r>
              <a:rPr lang="zh-TW" altLang="en-US" sz="4000" u="sng" dirty="0"/>
              <a:t>科性主題電子期刊精選</a:t>
            </a:r>
            <a:endParaRPr lang="zh-TW" altLang="en-US" sz="4000" dirty="0"/>
          </a:p>
          <a:p>
            <a:pPr algn="ctr"/>
            <a:endParaRPr lang="en-US" altLang="zh-TW" sz="4400" spc="0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413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009" y="393036"/>
            <a:ext cx="8773749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8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106" y="213520"/>
            <a:ext cx="9154803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941" y="480601"/>
            <a:ext cx="9088118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09" y="775917"/>
            <a:ext cx="9545382" cy="530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221" y="290824"/>
            <a:ext cx="9069066" cy="60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1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0745" b="4550"/>
          <a:stretch/>
        </p:blipFill>
        <p:spPr>
          <a:xfrm>
            <a:off x="0" y="462579"/>
            <a:ext cx="12259733" cy="5841402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2727393" y="1797733"/>
            <a:ext cx="6981712" cy="45182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36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0457" b="4000"/>
          <a:stretch/>
        </p:blipFill>
        <p:spPr>
          <a:xfrm>
            <a:off x="-14903" y="441063"/>
            <a:ext cx="12206903" cy="5873675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492504" y="1275219"/>
            <a:ext cx="6981712" cy="45182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5754243" y="1849735"/>
            <a:ext cx="3772312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輸入關鍵詞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限英文</a:t>
            </a:r>
            <a:r>
              <a:rPr lang="en-US" altLang="zh-TW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23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373" b="3294"/>
          <a:stretch/>
        </p:blipFill>
        <p:spPr>
          <a:xfrm>
            <a:off x="0" y="763791"/>
            <a:ext cx="12124764" cy="5819888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648269" y="2090057"/>
            <a:ext cx="2360646" cy="346112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701736" y="2883159"/>
            <a:ext cx="6897840" cy="466531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88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164" b="4549"/>
          <a:stretch/>
        </p:blipFill>
        <p:spPr>
          <a:xfrm>
            <a:off x="0" y="591671"/>
            <a:ext cx="12275198" cy="5819887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41295" y="2649893"/>
            <a:ext cx="3109611" cy="389086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741541" y="2059027"/>
            <a:ext cx="290911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限縮條件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641295" y="3988048"/>
            <a:ext cx="597159" cy="531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862872" y="3247053"/>
            <a:ext cx="7147249" cy="606490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92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t="11084" b="4001"/>
          <a:stretch/>
        </p:blipFill>
        <p:spPr>
          <a:xfrm>
            <a:off x="75304" y="376518"/>
            <a:ext cx="13040332" cy="6228678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723529" y="4661793"/>
            <a:ext cx="1269403" cy="921425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向右箭號 3"/>
          <p:cNvSpPr/>
          <p:nvPr/>
        </p:nvSpPr>
        <p:spPr>
          <a:xfrm>
            <a:off x="5998311" y="4856582"/>
            <a:ext cx="597159" cy="5318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615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1085" b="4210"/>
          <a:stretch/>
        </p:blipFill>
        <p:spPr>
          <a:xfrm>
            <a:off x="-193639" y="355002"/>
            <a:ext cx="13162841" cy="6271708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7175350" y="3220268"/>
            <a:ext cx="1807285" cy="294386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65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10876" b="4836"/>
          <a:stretch/>
        </p:blipFill>
        <p:spPr>
          <a:xfrm>
            <a:off x="0" y="494853"/>
            <a:ext cx="12479407" cy="5916706"/>
          </a:xfrm>
          <a:prstGeom prst="rect">
            <a:avLst/>
          </a:prstGeom>
        </p:spPr>
      </p:pic>
      <p:sp>
        <p:nvSpPr>
          <p:cNvPr id="3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2764716" y="989701"/>
            <a:ext cx="1247886" cy="45182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2764716" y="3001382"/>
            <a:ext cx="6981712" cy="45182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946673" y="3496229"/>
            <a:ext cx="1237129" cy="2915329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8693972" y="3555398"/>
            <a:ext cx="2687619" cy="2974494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4175206" y="979860"/>
            <a:ext cx="2909117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自動閱讀功能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7454566" y="2170385"/>
            <a:ext cx="2909117" cy="830997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可以按需求觀看全文或圖表等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648992" y="3001382"/>
            <a:ext cx="1760669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章節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10431331" y="4613251"/>
            <a:ext cx="1760669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相關研究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728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10118" b="3922"/>
          <a:stretch/>
        </p:blipFill>
        <p:spPr>
          <a:xfrm>
            <a:off x="0" y="365760"/>
            <a:ext cx="12325488" cy="595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0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7FA25C-1180-4104-A4CC-8A41746B3EB5}"/>
              </a:ext>
            </a:extLst>
          </p:cNvPr>
          <p:cNvSpPr txBox="1"/>
          <p:nvPr/>
        </p:nvSpPr>
        <p:spPr>
          <a:xfrm>
            <a:off x="803401" y="1161651"/>
            <a:ext cx="10814857" cy="44910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TW" sz="5400" b="1" spc="600" dirty="0" smtClean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Taylor </a:t>
            </a:r>
            <a:r>
              <a:rPr lang="en-US" altLang="zh-TW" sz="54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&amp; </a:t>
            </a:r>
            <a:r>
              <a:rPr lang="en-US" altLang="zh-TW" sz="5400" b="1" spc="600" dirty="0" smtClean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Francis</a:t>
            </a:r>
          </a:p>
          <a:p>
            <a:pPr algn="ctr"/>
            <a:r>
              <a:rPr lang="en-US" altLang="zh-TW" sz="54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SSH+ST Library </a:t>
            </a:r>
          </a:p>
          <a:p>
            <a:pPr algn="ctr"/>
            <a:r>
              <a:rPr lang="zh-TW" altLang="en-US" sz="54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全科性主題電子期刊精選</a:t>
            </a:r>
          </a:p>
          <a:p>
            <a:pPr algn="ctr">
              <a:lnSpc>
                <a:spcPct val="114000"/>
              </a:lnSpc>
            </a:pPr>
            <a:r>
              <a:rPr lang="zh-TW" altLang="en-US" sz="5400" b="1" spc="600" dirty="0" smtClean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下載</a:t>
            </a:r>
            <a:r>
              <a:rPr lang="zh-TW" altLang="en-US" sz="5400" b="1" spc="600" dirty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練習</a:t>
            </a:r>
            <a: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/>
            </a:r>
            <a:br>
              <a:rPr lang="en-US" altLang="zh-TW" sz="72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找到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篇文章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下載</a:t>
            </a:r>
            <a:r>
              <a:rPr lang="en-US" altLang="zh-TW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TW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篇在桌面～</a:t>
            </a:r>
            <a:endParaRPr lang="zh-CN" altLang="en-US" sz="72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5E61ED4-6433-46AD-BA9D-67C72DD1576B}"/>
              </a:ext>
            </a:extLst>
          </p:cNvPr>
          <p:cNvSpPr txBox="1"/>
          <p:nvPr/>
        </p:nvSpPr>
        <p:spPr>
          <a:xfrm>
            <a:off x="9459286" y="6383914"/>
            <a:ext cx="2732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00" dirty="0">
                <a:hlinkClick r:id="rId2"/>
              </a:rPr>
              <a:t>https://tw.piliapp.com/random/wheel/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7272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2869592" y="3019847"/>
            <a:ext cx="699069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2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TW" altLang="en-US" dirty="0"/>
              <a:t>重點電子資源</a:t>
            </a:r>
            <a:endParaRPr lang="en-US" altLang="zh-TW" dirty="0"/>
          </a:p>
          <a:p>
            <a:pPr algn="ctr"/>
            <a:r>
              <a:rPr lang="it-IT" altLang="zh-TW" sz="4000" dirty="0"/>
              <a:t>EBSCO AI </a:t>
            </a:r>
            <a:r>
              <a:rPr lang="zh-TW" altLang="it-IT" sz="4000" dirty="0"/>
              <a:t>深度全文探索</a:t>
            </a:r>
            <a:endParaRPr lang="en-US" altLang="zh-TW" sz="4000" spc="0" dirty="0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altLang="zh-TW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45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6" grpId="0" bldLvl="0" animBg="1"/>
      <p:bldP spid="7" grpId="0" bldLvl="0" animBg="1"/>
      <p:bldP spid="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>
            <a:extLst>
              <a:ext uri="{FF2B5EF4-FFF2-40B4-BE49-F238E27FC236}">
                <a16:creationId xmlns:a16="http://schemas.microsoft.com/office/drawing/2014/main" id="{786EE7B1-FF39-D089-DB4B-45DAC0B516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682750" y="6408738"/>
            <a:ext cx="88265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1F497D"/>
              </a:buClr>
              <a:buSzPct val="75000"/>
              <a:buFont typeface="Wingdings 2" pitchFamily="2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1F497D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connect.ebsco.com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F4D58-6D55-D368-36A8-64EA2CD39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24473" y="805539"/>
            <a:ext cx="4127221" cy="8764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B6F7598-7856-4C5B-9119-942A55C68BF3}"/>
              </a:ext>
            </a:extLst>
          </p:cNvPr>
          <p:cNvSpPr txBox="1"/>
          <p:nvPr/>
        </p:nvSpPr>
        <p:spPr>
          <a:xfrm>
            <a:off x="385482" y="2563906"/>
            <a:ext cx="1149275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/>
              <a:t>● Academic Search Ultimate</a:t>
            </a:r>
            <a:r>
              <a:rPr lang="zh-TW" altLang="en-US" sz="1600" b="1" dirty="0"/>
              <a:t>（</a:t>
            </a:r>
            <a:r>
              <a:rPr lang="en-US" altLang="zh-TW" sz="1600" b="1" dirty="0"/>
              <a:t>ASU</a:t>
            </a:r>
            <a:r>
              <a:rPr lang="zh-TW" altLang="en-US" sz="1600" b="1" dirty="0"/>
              <a:t>） </a:t>
            </a:r>
            <a:r>
              <a:rPr lang="en-US" altLang="zh-TW" sz="1600" b="1" dirty="0"/>
              <a:t>Academic Search Ultimate </a:t>
            </a:r>
            <a:r>
              <a:rPr lang="zh-TW" altLang="en-US" sz="1600" dirty="0"/>
              <a:t>是 </a:t>
            </a:r>
            <a:r>
              <a:rPr lang="en-US" altLang="zh-TW" sz="1600" dirty="0"/>
              <a:t>EBSCO </a:t>
            </a:r>
            <a:r>
              <a:rPr lang="zh-TW" altLang="en-US" sz="1600" dirty="0"/>
              <a:t>學術資料庫中內容最完整、涵蓋最廣泛 的綜合性全文資料庫，收錄超過 </a:t>
            </a:r>
            <a:r>
              <a:rPr lang="en-US" altLang="zh-TW" sz="1600" dirty="0"/>
              <a:t>11,000 </a:t>
            </a:r>
            <a:r>
              <a:rPr lang="zh-TW" altLang="en-US" sz="1600" dirty="0"/>
              <a:t>種 同儕審查期刊，跨越自然科學、社 會科學、人文、商管、工程、農業等所有主要學科。</a:t>
            </a:r>
            <a:endParaRPr lang="en-US" altLang="zh-TW" sz="1600" dirty="0"/>
          </a:p>
          <a:p>
            <a:r>
              <a:rPr lang="zh-TW" altLang="en-US" sz="1600" dirty="0"/>
              <a:t>適合院系：全校各院系通用｜電資學院｜工程學院｜商管學院｜民生與設計 學院｜通識教育中心｜研究中心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en-US" altLang="zh-TW" sz="1600" b="1" dirty="0"/>
              <a:t>● Business Source Elite</a:t>
            </a:r>
            <a:r>
              <a:rPr lang="zh-TW" altLang="en-US" sz="1600" b="1" dirty="0"/>
              <a:t>（</a:t>
            </a:r>
            <a:r>
              <a:rPr lang="en-US" altLang="zh-TW" sz="1600" b="1" dirty="0"/>
              <a:t>BSE</a:t>
            </a:r>
            <a:r>
              <a:rPr lang="zh-TW" altLang="en-US" sz="1600" b="1" dirty="0"/>
              <a:t>） </a:t>
            </a:r>
            <a:r>
              <a:rPr lang="en-US" altLang="zh-TW" sz="1600" b="1" dirty="0"/>
              <a:t>Business Source Elite </a:t>
            </a:r>
            <a:r>
              <a:rPr lang="zh-TW" altLang="en-US" sz="1600" dirty="0"/>
              <a:t>是專為商管研究設計的核心資料庫，收錄超過 </a:t>
            </a:r>
            <a:r>
              <a:rPr lang="en-US" altLang="zh-TW" sz="1600" dirty="0"/>
              <a:t>2,300 </a:t>
            </a:r>
            <a:r>
              <a:rPr lang="zh-TW" altLang="en-US" sz="1600" dirty="0"/>
              <a:t>種 全文期刊，涵蓋企業管理、行銷、財務、國際貿易、經濟分析等領域，獨家 收錄機構電子版：</a:t>
            </a:r>
            <a:r>
              <a:rPr lang="en-US" altLang="zh-TW" sz="1600" dirty="0"/>
              <a:t>INFORMS</a:t>
            </a:r>
            <a:r>
              <a:rPr lang="zh-TW" altLang="en-US" sz="1600" dirty="0"/>
              <a:t>、</a:t>
            </a:r>
            <a:r>
              <a:rPr lang="en-US" altLang="zh-TW" sz="1600" dirty="0"/>
              <a:t>MIS </a:t>
            </a:r>
            <a:r>
              <a:rPr lang="en-US" altLang="zh-TW" sz="1600" dirty="0" err="1"/>
              <a:t>Quartly</a:t>
            </a:r>
            <a:r>
              <a:rPr lang="en-US" altLang="zh-TW" sz="1600" dirty="0"/>
              <a:t>, Academy of Management (</a:t>
            </a:r>
            <a:r>
              <a:rPr lang="zh-TW" altLang="en-US" sz="1600" dirty="0"/>
              <a:t>美國 管理學會</a:t>
            </a:r>
            <a:r>
              <a:rPr lang="en-US" altLang="zh-TW" sz="1600" dirty="0"/>
              <a:t>)</a:t>
            </a:r>
            <a:r>
              <a:rPr lang="zh-TW" altLang="en-US" sz="1600" dirty="0"/>
              <a:t>、</a:t>
            </a:r>
            <a:r>
              <a:rPr lang="en-US" altLang="zh-TW" sz="1600" dirty="0"/>
              <a:t>American Accounting Association (AAA) </a:t>
            </a:r>
            <a:r>
              <a:rPr lang="zh-TW" altLang="en-US" sz="1600" dirty="0"/>
              <a:t>美國會計協會、 </a:t>
            </a:r>
            <a:r>
              <a:rPr lang="en-US" altLang="zh-TW" sz="1600" dirty="0"/>
              <a:t>American Marketing Association (</a:t>
            </a:r>
            <a:r>
              <a:rPr lang="zh-TW" altLang="en-US" sz="1600" dirty="0"/>
              <a:t>美國行銷學會</a:t>
            </a:r>
            <a:r>
              <a:rPr lang="en-US" altLang="zh-TW" sz="1600" dirty="0"/>
              <a:t>)</a:t>
            </a:r>
            <a:r>
              <a:rPr lang="zh-TW" altLang="en-US" sz="1600" dirty="0"/>
              <a:t>、哈佛商業評論等知名頂級 期刊。</a:t>
            </a:r>
            <a:endParaRPr lang="en-US" altLang="zh-TW" sz="1600" dirty="0"/>
          </a:p>
          <a:p>
            <a:r>
              <a:rPr lang="zh-TW" altLang="en-US" sz="1600" dirty="0"/>
              <a:t>適合院系：商管學院｜工業管理系｜企業管理系｜行銷與流通管理系｜資訊 管理系｜財務金融系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zh-TW" altLang="en-US" sz="1600" b="1" dirty="0"/>
              <a:t>● </a:t>
            </a:r>
            <a:r>
              <a:rPr lang="en-US" altLang="zh-TW" sz="1600" b="1" dirty="0"/>
              <a:t>Engineering Source Engineering Source </a:t>
            </a:r>
            <a:r>
              <a:rPr lang="zh-TW" altLang="en-US" sz="1600" dirty="0"/>
              <a:t>是專為各類工程領域專業人士與研究人員打造的頂尖全文 資料庫。此資料庫涵蓋廣泛的工程學科，包含生物醫學、土木、電機、機 械、環境與軟體工程等。收錄超過 </a:t>
            </a:r>
            <a:r>
              <a:rPr lang="en-US" altLang="zh-TW" sz="1600" dirty="0"/>
              <a:t>1,493 </a:t>
            </a:r>
            <a:r>
              <a:rPr lang="zh-TW" altLang="en-US" sz="1600" dirty="0"/>
              <a:t>種全文工程學期刊、雜誌與產業出 版品，除了期刊與雜誌外，亦包含專業圖書、專著、會議論文及議程等重要 學術資源。</a:t>
            </a:r>
            <a:endParaRPr lang="en-US" altLang="zh-TW" sz="1600" dirty="0"/>
          </a:p>
          <a:p>
            <a:r>
              <a:rPr lang="zh-TW" altLang="en-US" sz="1600" dirty="0"/>
              <a:t>適合院系：工程學院｜土木工程系｜機械工程系｜材料製造科技學程學位｜ 應用空間資訊系｜車輛工程系</a:t>
            </a:r>
            <a:endParaRPr lang="en-US" altLang="zh-TW" sz="1600" dirty="0"/>
          </a:p>
          <a:p>
            <a:endParaRPr lang="en-US" altLang="zh-TW" sz="16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029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>
            <a:extLst>
              <a:ext uri="{FF2B5EF4-FFF2-40B4-BE49-F238E27FC236}">
                <a16:creationId xmlns:a16="http://schemas.microsoft.com/office/drawing/2014/main" id="{786EE7B1-FF39-D089-DB4B-45DAC0B516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682750" y="6408738"/>
            <a:ext cx="88265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1F497D"/>
              </a:buClr>
              <a:buSzPct val="75000"/>
              <a:buFont typeface="Wingdings 2" pitchFamily="2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1F497D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connect.ebsco.com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F4D58-6D55-D368-36A8-64EA2CD39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37050" y="550863"/>
            <a:ext cx="3521075" cy="747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標題 5">
            <a:extLst>
              <a:ext uri="{FF2B5EF4-FFF2-40B4-BE49-F238E27FC236}">
                <a16:creationId xmlns:a16="http://schemas.microsoft.com/office/drawing/2014/main" id="{3634810A-0610-4975-A4BB-91394F910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39282"/>
            <a:ext cx="10363200" cy="440287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7200" b="1" cap="all" spc="250" dirty="0">
                <a:solidFill>
                  <a:schemeClr val="tx2"/>
                </a:solidFill>
                <a:latin typeface="+mj-ea"/>
                <a:ea typeface="+mj-ea"/>
                <a:cs typeface="Calibri" panose="020F0502020204030204" pitchFamily="34" charset="0"/>
              </a:rPr>
              <a:t>選擇介面語言</a:t>
            </a:r>
            <a:r>
              <a:rPr lang="en-US" altLang="zh-TW" sz="11600" dirty="0">
                <a:solidFill>
                  <a:schemeClr val="tx1"/>
                </a:solidFill>
                <a:latin typeface="+mj-ea"/>
                <a:ea typeface="+mj-ea"/>
                <a:cs typeface="Calibri" panose="020F0502020204030204" pitchFamily="34" charset="0"/>
              </a:rPr>
              <a:t/>
            </a:r>
            <a:br>
              <a:rPr lang="en-US" altLang="zh-TW" sz="11600" dirty="0">
                <a:solidFill>
                  <a:schemeClr val="tx1"/>
                </a:solidFill>
                <a:latin typeface="+mj-ea"/>
                <a:ea typeface="+mj-ea"/>
                <a:cs typeface="Calibri" panose="020F0502020204030204" pitchFamily="34" charset="0"/>
              </a:rPr>
            </a:br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5466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29CF73E-619E-4992-BF8C-12FF3ECE3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6400" y="1674825"/>
            <a:ext cx="11379200" cy="3206931"/>
          </a:xfrm>
        </p:spPr>
        <p:txBody>
          <a:bodyPr vert="horz"/>
          <a:lstStyle/>
          <a:p>
            <a:r>
              <a:rPr lang="zh-TW" altLang="en-US" sz="2000" dirty="0"/>
              <a:t>新</a:t>
            </a:r>
            <a:r>
              <a:rPr lang="en-US" altLang="zh-TW" sz="2000" dirty="0"/>
              <a:t>EBSCO</a:t>
            </a:r>
            <a:r>
              <a:rPr lang="zh-TW" altLang="en-US" sz="2000" dirty="0"/>
              <a:t>介面（</a:t>
            </a:r>
            <a:r>
              <a:rPr lang="en-US" altLang="zh-TW" sz="2000" dirty="0"/>
              <a:t>EBSCO Discovery Service</a:t>
            </a:r>
            <a:r>
              <a:rPr lang="zh-TW" altLang="en-US" sz="2000" dirty="0"/>
              <a:t>、</a:t>
            </a:r>
            <a:r>
              <a:rPr lang="en-US" altLang="zh-TW" sz="2000" dirty="0"/>
              <a:t>EBSCOhost</a:t>
            </a:r>
            <a:r>
              <a:rPr lang="zh-TW" altLang="en-US" sz="2000" dirty="0"/>
              <a:t>、</a:t>
            </a:r>
            <a:r>
              <a:rPr lang="en-US" altLang="zh-TW" sz="2000" dirty="0" err="1"/>
              <a:t>Explora</a:t>
            </a:r>
            <a:r>
              <a:rPr lang="zh-TW" altLang="en-US" sz="2000" dirty="0"/>
              <a:t>）提供將介面語言翻譯成多種語言的功能。當您使用個人的</a:t>
            </a:r>
            <a:r>
              <a:rPr lang="en-US" altLang="zh-TW" sz="2000" dirty="0" err="1"/>
              <a:t>MyEBSCO</a:t>
            </a:r>
            <a:r>
              <a:rPr lang="zh-TW" altLang="en-US" sz="2000" dirty="0"/>
              <a:t>帳戶登入新介面時，您的語言選擇將被保存，以供未來使用。</a:t>
            </a:r>
          </a:p>
          <a:p>
            <a:r>
              <a:rPr lang="zh-TW" altLang="en-US" sz="2000" dirty="0"/>
              <a:t>新介面可以翻譯為以下語言之一：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99381EE-1045-4932-A0F5-7CB498610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366686"/>
            <a:ext cx="6230219" cy="39534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087E735-371F-426B-A5CC-E63C1AD9FA06}"/>
              </a:ext>
            </a:extLst>
          </p:cNvPr>
          <p:cNvSpPr/>
          <p:nvPr/>
        </p:nvSpPr>
        <p:spPr>
          <a:xfrm>
            <a:off x="233973" y="567916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介面語言</a:t>
            </a: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0FB87C5-8407-492E-9570-CA3A1CAD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1819" y="5878788"/>
            <a:ext cx="609600" cy="441325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fld id="{F7D72085-5725-574B-9902-5D1605CEBFF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A3F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SzPct val="70000"/>
                <a:buFont typeface="Wingdings" panose="05000000000000000000" pitchFamily="2" charset="2"/>
                <a:buNone/>
                <a:tabLst/>
                <a:defRPr/>
              </a:pPr>
              <a:t>79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A3F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30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3">
            <a:extLst>
              <a:ext uri="{FF2B5EF4-FFF2-40B4-BE49-F238E27FC236}">
                <a16:creationId xmlns:a16="http://schemas.microsoft.com/office/drawing/2014/main" id="{FCE6B9D4-CE5F-70B8-FDDB-0A12D00CD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799" y="3995274"/>
            <a:ext cx="7772400" cy="747712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buClr>
                <a:srgbClr val="1F497D"/>
              </a:buClr>
              <a:buSzPct val="85000"/>
              <a:defRPr/>
            </a:pPr>
            <a:r>
              <a:rPr lang="zh-TW" altLang="en-US" sz="7200" b="1" cap="all" spc="250" dirty="0">
                <a:solidFill>
                  <a:srgbClr val="1F497D"/>
                </a:solidFill>
                <a:latin typeface="+mj-ea"/>
                <a:ea typeface="+mj-ea"/>
                <a:cs typeface="Calibri" panose="020F0502020204030204" pitchFamily="34" charset="0"/>
              </a:rPr>
              <a:t>基本檢索簡介</a:t>
            </a:r>
            <a:endParaRPr lang="en-US" altLang="zh-TW" sz="7200" b="1" dirty="0">
              <a:solidFill>
                <a:srgbClr val="000000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5363" name="Rectangle 6">
            <a:extLst>
              <a:ext uri="{FF2B5EF4-FFF2-40B4-BE49-F238E27FC236}">
                <a16:creationId xmlns:a16="http://schemas.microsoft.com/office/drawing/2014/main" id="{786EE7B1-FF39-D089-DB4B-45DAC0B516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682750" y="6408738"/>
            <a:ext cx="88265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1F497D"/>
              </a:buClr>
              <a:buSzPct val="75000"/>
              <a:buFont typeface="Wingdings 2" pitchFamily="2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1F497D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connect.ebsco.com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F4D58-6D55-D368-36A8-64EA2CD39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37050" y="550863"/>
            <a:ext cx="3521075" cy="747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07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30250156-0E95-4C9E-A712-26B4DB9238FC}"/>
              </a:ext>
            </a:extLst>
          </p:cNvPr>
          <p:cNvSpPr/>
          <p:nvPr/>
        </p:nvSpPr>
        <p:spPr>
          <a:xfrm>
            <a:off x="628073" y="4634385"/>
            <a:ext cx="1120370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AI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輔助檢索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: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提出問題或描述您想尋找的內容，我們的系統會在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AI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協助下解讀您的意圖。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1BE2AEA-8175-432C-B88F-65D826BA13E7}"/>
              </a:ext>
            </a:extLst>
          </p:cNvPr>
          <p:cNvSpPr txBox="1"/>
          <p:nvPr/>
        </p:nvSpPr>
        <p:spPr>
          <a:xfrm>
            <a:off x="424873" y="341745"/>
            <a:ext cx="4645891" cy="41748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6AC2509B-BF61-43F7-86D1-22A49C14C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73" y="463655"/>
            <a:ext cx="10871200" cy="41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1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30250156-0E95-4C9E-A712-26B4DB9238FC}"/>
              </a:ext>
            </a:extLst>
          </p:cNvPr>
          <p:cNvSpPr/>
          <p:nvPr/>
        </p:nvSpPr>
        <p:spPr>
          <a:xfrm>
            <a:off x="240145" y="4634385"/>
            <a:ext cx="11591637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在搜尋框中輸入您的關鍵字。當您輸入時，符合您關鍵字的檢索結果將出現在搜尋框下方。如果您在列表中看到您的關鍵字，您可以點擊該關鍵字以直接進入結果列表。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從搜尋框下方選擇任何所需的限制條件，然後點擊放大鏡圖示以執行您的檢索。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01BE2AEA-8175-432C-B88F-65D826BA13E7}"/>
              </a:ext>
            </a:extLst>
          </p:cNvPr>
          <p:cNvSpPr txBox="1"/>
          <p:nvPr/>
        </p:nvSpPr>
        <p:spPr>
          <a:xfrm>
            <a:off x="424873" y="341745"/>
            <a:ext cx="4645891" cy="41748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8C4E74B-9321-456C-902D-E8D14DFDE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5" y="365418"/>
            <a:ext cx="11508509" cy="421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1821D55-659F-4457-91EE-E84081E38B5E}"/>
              </a:ext>
            </a:extLst>
          </p:cNvPr>
          <p:cNvSpPr/>
          <p:nvPr/>
        </p:nvSpPr>
        <p:spPr>
          <a:xfrm>
            <a:off x="228840" y="5299433"/>
            <a:ext cx="1173431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在結果列表中，您可以通過點擊搜尋框查詢相關文章        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當全文可用時，您可以從「存取選項」下拉選單中選擇閱讀選項（線上全文、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PDF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）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AI ASK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與 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AI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  <a:ea typeface="微軟正黑體" panose="020B0604030504040204" pitchFamily="34" charset="-120"/>
                <a:cs typeface="+mn-cs"/>
              </a:rPr>
              <a:t>深入分析 ，可透過兩項工具幫助解說文章內容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  <a:defRPr/>
            </a:pPr>
            <a:endParaRPr kumimoji="0" lang="zh-TW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D8FA0D7F-02D3-4692-9248-4C814F99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8958" y="5984081"/>
            <a:ext cx="812800" cy="441325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Char char="l"/>
              <a:tabLst/>
              <a:defRPr/>
            </a:pPr>
            <a:fld id="{B7EAD0AD-6EDF-1340-A69B-9164425913BF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SzPct val="70000"/>
                <a:buFont typeface="Wingdings" panose="05000000000000000000" pitchFamily="2" charset="2"/>
                <a:buChar char="l"/>
                <a:tabLst/>
                <a:defRPr/>
              </a:pPr>
              <a:t>83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9CB6A3F-E543-4A0F-AAEF-07DAE6239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18" y="309563"/>
            <a:ext cx="8986127" cy="453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4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2A312E33-0457-4438-81A5-F46911F04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27" y="421925"/>
            <a:ext cx="10791076" cy="532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8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85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0327" b="4549"/>
          <a:stretch/>
        </p:blipFill>
        <p:spPr>
          <a:xfrm>
            <a:off x="0" y="374183"/>
            <a:ext cx="12132086" cy="5809129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722556" y="304253"/>
            <a:ext cx="2784437" cy="5999728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3506993" y="4576373"/>
            <a:ext cx="2100705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縮小範圍查詢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884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EA47EB2-76CE-41D4-8C33-52A2A810D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55" y="323969"/>
            <a:ext cx="11094847" cy="555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3">
            <a:extLst>
              <a:ext uri="{FF2B5EF4-FFF2-40B4-BE49-F238E27FC236}">
                <a16:creationId xmlns:a16="http://schemas.microsoft.com/office/drawing/2014/main" id="{FCE6B9D4-CE5F-70B8-FDDB-0A12D00CD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3935141"/>
            <a:ext cx="7772400" cy="747712"/>
          </a:xfrm>
        </p:spPr>
        <p:txBody>
          <a:bodyPr/>
          <a:lstStyle/>
          <a:p>
            <a:pPr lvl="0" eaLnBrk="1" fontAlgn="auto" hangingPunct="1">
              <a:spcAft>
                <a:spcPts val="0"/>
              </a:spcAft>
              <a:buClr>
                <a:srgbClr val="1F497D"/>
              </a:buClr>
              <a:buSzPct val="85000"/>
              <a:defRPr/>
            </a:pPr>
            <a:r>
              <a:rPr lang="zh-TW" altLang="en-US" sz="6000" b="1" cap="all" spc="250" dirty="0">
                <a:solidFill>
                  <a:srgbClr val="1F497D"/>
                </a:solidFill>
                <a:latin typeface="+mj-ea"/>
                <a:ea typeface="+mj-ea"/>
                <a:cs typeface="Calibri" panose="020F0502020204030204" pitchFamily="34" charset="0"/>
              </a:rPr>
              <a:t>翻譯線上全文</a:t>
            </a:r>
            <a:endParaRPr lang="en-US" altLang="zh-TW" sz="16600" b="1" dirty="0">
              <a:solidFill>
                <a:srgbClr val="000000"/>
              </a:solidFill>
              <a:latin typeface="+mj-ea"/>
              <a:ea typeface="+mj-ea"/>
              <a:cs typeface="Calibri" panose="020F0502020204030204" pitchFamily="34" charset="0"/>
            </a:endParaRPr>
          </a:p>
        </p:txBody>
      </p:sp>
      <p:sp>
        <p:nvSpPr>
          <p:cNvPr id="15363" name="Rectangle 6">
            <a:extLst>
              <a:ext uri="{FF2B5EF4-FFF2-40B4-BE49-F238E27FC236}">
                <a16:creationId xmlns:a16="http://schemas.microsoft.com/office/drawing/2014/main" id="{786EE7B1-FF39-D089-DB4B-45DAC0B5161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682750" y="6408738"/>
            <a:ext cx="88265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1F497D"/>
              </a:buClr>
              <a:buSzPct val="75000"/>
              <a:buFont typeface="Wingdings 2" pitchFamily="2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1F497D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connect.ebsco.com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F4D58-6D55-D368-36A8-64EA2CD39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37050" y="550863"/>
            <a:ext cx="3521075" cy="747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77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3E280E7-4EB1-4CAA-B5A3-6189C6169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607322"/>
            <a:ext cx="11785600" cy="4664222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7FC6235-9A5C-46F5-AB85-0CC6355E10CB}"/>
              </a:ext>
            </a:extLst>
          </p:cNvPr>
          <p:cNvSpPr txBox="1">
            <a:spLocks/>
          </p:cNvSpPr>
          <p:nvPr/>
        </p:nvSpPr>
        <p:spPr>
          <a:xfrm>
            <a:off x="364668" y="5559378"/>
            <a:ext cx="11462657" cy="69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1A3F6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1.   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在新的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EDS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、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EBSCOhost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或</a:t>
            </a:r>
            <a:r>
              <a:rPr kumimoji="0" lang="en-US" altLang="zh-TW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Explora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中找到要閱讀的文章後，點擊該文章的「存取選項」按鈕，然後選擇「線上全文」。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27C12E6-F317-4874-BA2A-CEB11A6904FB}"/>
              </a:ext>
            </a:extLst>
          </p:cNvPr>
          <p:cNvCxnSpPr>
            <a:cxnSpLocks/>
          </p:cNvCxnSpPr>
          <p:nvPr/>
        </p:nvCxnSpPr>
        <p:spPr>
          <a:xfrm flipH="1">
            <a:off x="5791200" y="4305917"/>
            <a:ext cx="952500" cy="660400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567FFCA6-F5E3-44D7-9BA9-63A8ED39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Char char="l"/>
              <a:tabLst/>
              <a:defRPr/>
            </a:pPr>
            <a:fld id="{155408BC-2170-8442-8CF3-A9A106861345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A3F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SzPct val="70000"/>
                <a:buFont typeface="Wingdings" panose="05000000000000000000" pitchFamily="2" charset="2"/>
                <a:buChar char="l"/>
                <a:tabLst/>
                <a:defRPr/>
              </a:pPr>
              <a:t>88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1A3F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3521922" y="4820832"/>
            <a:ext cx="2269278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62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8AE8C02-8518-4AC0-89CA-472AB62D5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3" y="608276"/>
            <a:ext cx="11598732" cy="4835324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7FC6235-9A5C-46F5-AB85-0CC6355E10CB}"/>
              </a:ext>
            </a:extLst>
          </p:cNvPr>
          <p:cNvSpPr txBox="1">
            <a:spLocks/>
          </p:cNvSpPr>
          <p:nvPr/>
        </p:nvSpPr>
        <p:spPr>
          <a:xfrm>
            <a:off x="364668" y="5662386"/>
            <a:ext cx="11462657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1A3F6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2.   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點擊位於線上全文閱讀器頂部工具列的「翻譯」圖示。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27C12E6-F317-4874-BA2A-CEB11A6904FB}"/>
              </a:ext>
            </a:extLst>
          </p:cNvPr>
          <p:cNvCxnSpPr>
            <a:cxnSpLocks/>
          </p:cNvCxnSpPr>
          <p:nvPr/>
        </p:nvCxnSpPr>
        <p:spPr>
          <a:xfrm flipV="1">
            <a:off x="8331200" y="920112"/>
            <a:ext cx="685800" cy="988575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E4FBE6E2-670F-43CF-A520-F363C8C8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Char char="l"/>
              <a:tabLst/>
              <a:defRPr/>
            </a:pPr>
            <a:fld id="{155408BC-2170-8442-8CF3-A9A106861345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A3F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SzPct val="70000"/>
                <a:buFont typeface="Wingdings" panose="05000000000000000000" pitchFamily="2" charset="2"/>
                <a:buChar char="l"/>
                <a:tabLst/>
                <a:defRPr/>
              </a:pPr>
              <a:t>89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1A3F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83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20CE23C-0C12-4D0E-8DD1-CD8638990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86" y="689971"/>
            <a:ext cx="11698827" cy="4869407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7FC6235-9A5C-46F5-AB85-0CC6355E10CB}"/>
              </a:ext>
            </a:extLst>
          </p:cNvPr>
          <p:cNvSpPr txBox="1">
            <a:spLocks/>
          </p:cNvSpPr>
          <p:nvPr/>
        </p:nvSpPr>
        <p:spPr>
          <a:xfrm>
            <a:off x="364670" y="5754642"/>
            <a:ext cx="11462657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1A3F6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3.   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點擊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翻譯為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下拉選單，並選擇所需的語言。</a:t>
            </a: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27C12E6-F317-4874-BA2A-CEB11A6904FB}"/>
              </a:ext>
            </a:extLst>
          </p:cNvPr>
          <p:cNvCxnSpPr>
            <a:cxnSpLocks/>
          </p:cNvCxnSpPr>
          <p:nvPr/>
        </p:nvCxnSpPr>
        <p:spPr>
          <a:xfrm flipH="1">
            <a:off x="11163300" y="2717800"/>
            <a:ext cx="571500" cy="100901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F9F9A9FE-DBEA-4777-B454-45F70A3AD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Pct val="70000"/>
              <a:buFont typeface="Wingdings" panose="05000000000000000000" pitchFamily="2" charset="2"/>
              <a:buChar char="l"/>
              <a:tabLst/>
              <a:defRPr/>
            </a:pPr>
            <a:fld id="{155408BC-2170-8442-8CF3-A9A106861345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A3F6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SzPct val="70000"/>
                <a:buFont typeface="Wingdings" panose="05000000000000000000" pitchFamily="2" charset="2"/>
                <a:buChar char="l"/>
                <a:tabLst/>
                <a:defRPr/>
              </a:pPr>
              <a:t>90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1A3F6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25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6B6B0CC-3E69-4225-BC71-8BB8E8D44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00" y="766498"/>
            <a:ext cx="11747500" cy="4906561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7FC6235-9A5C-46F5-AB85-0CC6355E10CB}"/>
              </a:ext>
            </a:extLst>
          </p:cNvPr>
          <p:cNvSpPr txBox="1">
            <a:spLocks/>
          </p:cNvSpPr>
          <p:nvPr/>
        </p:nvSpPr>
        <p:spPr>
          <a:xfrm>
            <a:off x="364671" y="5830245"/>
            <a:ext cx="11462657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1A3F6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4.   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顯示已翻譯的文章。點擊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原始語言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按鈕以顯示文章的原始語言版本。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軟正黑體" panose="020B0604030504040204" pitchFamily="34" charset="-120"/>
              <a:cs typeface="+mj-cs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27C12E6-F317-4874-BA2A-CEB11A6904FB}"/>
              </a:ext>
            </a:extLst>
          </p:cNvPr>
          <p:cNvCxnSpPr>
            <a:cxnSpLocks/>
          </p:cNvCxnSpPr>
          <p:nvPr/>
        </p:nvCxnSpPr>
        <p:spPr>
          <a:xfrm flipH="1" flipV="1">
            <a:off x="10452100" y="3838584"/>
            <a:ext cx="596900" cy="809616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8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20CE23C-0C12-4D0E-8DD1-CD8638990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86" y="689971"/>
            <a:ext cx="11698827" cy="4869407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57FC6235-9A5C-46F5-AB85-0CC6355E10CB}"/>
              </a:ext>
            </a:extLst>
          </p:cNvPr>
          <p:cNvSpPr txBox="1">
            <a:spLocks/>
          </p:cNvSpPr>
          <p:nvPr/>
        </p:nvSpPr>
        <p:spPr>
          <a:xfrm>
            <a:off x="364670" y="5754642"/>
            <a:ext cx="11462657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rgbClr val="1A3F6D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1A3F6D"/>
                </a:solidFill>
                <a:latin typeface="Georgia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3.    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點擊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翻譯為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"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軟正黑體" panose="020B0604030504040204" pitchFamily="34" charset="-120"/>
                <a:cs typeface="+mj-cs"/>
              </a:rPr>
              <a:t>下拉選單，並選擇所需的語言。</a:t>
            </a: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E27C12E6-F317-4874-BA2A-CEB11A6904FB}"/>
              </a:ext>
            </a:extLst>
          </p:cNvPr>
          <p:cNvCxnSpPr>
            <a:cxnSpLocks/>
          </p:cNvCxnSpPr>
          <p:nvPr/>
        </p:nvCxnSpPr>
        <p:spPr>
          <a:xfrm flipH="1">
            <a:off x="11163300" y="2717800"/>
            <a:ext cx="571500" cy="100901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93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0666" b="3790"/>
          <a:stretch/>
        </p:blipFill>
        <p:spPr>
          <a:xfrm>
            <a:off x="-164952" y="484092"/>
            <a:ext cx="12497545" cy="601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5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94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82" y="337282"/>
            <a:ext cx="4770649" cy="596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95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13435" t="22449" r="14319" b="16598"/>
          <a:stretch/>
        </p:blipFill>
        <p:spPr>
          <a:xfrm>
            <a:off x="242597" y="429207"/>
            <a:ext cx="11383680" cy="5402426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063097" y="2984248"/>
            <a:ext cx="4241148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88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96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8741" t="11021" r="12687" b="5896"/>
          <a:stretch/>
        </p:blipFill>
        <p:spPr>
          <a:xfrm>
            <a:off x="1101011" y="193059"/>
            <a:ext cx="10070947" cy="5990253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203056" y="5890968"/>
            <a:ext cx="4241148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58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97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22619" t="16100" r="14218" b="21315"/>
          <a:stretch/>
        </p:blipFill>
        <p:spPr>
          <a:xfrm>
            <a:off x="494522" y="335902"/>
            <a:ext cx="10711542" cy="5970084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209137" y="1356291"/>
            <a:ext cx="2766912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476167" y="1648635"/>
            <a:ext cx="4173310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5244387" y="2233323"/>
            <a:ext cx="3815637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301318" y="3974841"/>
            <a:ext cx="3815637" cy="448247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2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98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5854" t="12116" r="1317" b="4238"/>
          <a:stretch/>
        </p:blipFill>
        <p:spPr>
          <a:xfrm>
            <a:off x="152486" y="301756"/>
            <a:ext cx="12039514" cy="6102219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918680" y="1458928"/>
            <a:ext cx="2766912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918680" y="1990773"/>
            <a:ext cx="1899165" cy="29234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890273" y="5670306"/>
            <a:ext cx="1031418" cy="394592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4253443" y="1374267"/>
            <a:ext cx="2100705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貼上指定問題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2909835" y="1906112"/>
            <a:ext cx="2567234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打開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輔助檢索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8004349" y="5603233"/>
            <a:ext cx="2567234" cy="830997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任務一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點選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深入分析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87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99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76" y="179613"/>
            <a:ext cx="11673634" cy="6566419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9124704" y="350099"/>
            <a:ext cx="2567234" cy="1938992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利用截圖工具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1.PrtScrm</a:t>
            </a:r>
            <a:b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或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2.shift+windows+s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80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100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179614"/>
            <a:ext cx="11474580" cy="645445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6307494" y="4762321"/>
            <a:ext cx="5384444" cy="1200329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利用截圖工具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/>
            </a:r>
            <a:b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2400" dirty="0" err="1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shift+windows+s</a:t>
            </a:r>
            <a:r>
              <a:rPr lang="en-US" altLang="zh-TW" sz="2400" dirty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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存成圖檔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/>
            </a:r>
            <a:b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</a:b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或貼在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word/</a:t>
            </a:r>
            <a:r>
              <a:rPr lang="en-US" altLang="zh-TW" sz="2400" dirty="0" err="1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ppt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  <a:sym typeface="Wingdings" panose="05000000000000000000" pitchFamily="2" charset="2"/>
              </a:rPr>
              <a:t>中存成文件檔都可以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10795518" y="305204"/>
            <a:ext cx="363894" cy="310616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898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101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20546" t="12251" r="20582" b="9251"/>
          <a:stretch/>
        </p:blipFill>
        <p:spPr>
          <a:xfrm>
            <a:off x="1922107" y="48987"/>
            <a:ext cx="9078686" cy="6809013"/>
          </a:xfrm>
          <a:prstGeom prst="rect">
            <a:avLst/>
          </a:prstGeom>
        </p:spPr>
      </p:pic>
      <p:sp>
        <p:nvSpPr>
          <p:cNvPr id="5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5225142" y="2799185"/>
            <a:ext cx="1091682" cy="335902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386539" y="2438999"/>
            <a:ext cx="4428057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任務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之第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個截圖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:AI ASK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706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102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2087" b="4319"/>
          <a:stretch/>
        </p:blipFill>
        <p:spPr>
          <a:xfrm>
            <a:off x="192477" y="364283"/>
            <a:ext cx="11905861" cy="5598367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145406" y="2024743"/>
            <a:ext cx="5835099" cy="1278293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1599516" y="2280379"/>
            <a:ext cx="4428057" cy="830997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點選預設提問或自行於下列方框提問後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截圖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存成檔案上傳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263239" y="4963496"/>
            <a:ext cx="5835099" cy="999154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720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103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22619" t="16100" r="14218" b="21315"/>
          <a:stretch/>
        </p:blipFill>
        <p:spPr>
          <a:xfrm>
            <a:off x="494522" y="335902"/>
            <a:ext cx="10711542" cy="5970084"/>
          </a:xfrm>
          <a:prstGeom prst="rect">
            <a:avLst/>
          </a:prstGeom>
        </p:spPr>
      </p:pic>
      <p:sp>
        <p:nvSpPr>
          <p:cNvPr id="8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301318" y="3974841"/>
            <a:ext cx="3815637" cy="448247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8276251" y="3953675"/>
            <a:ext cx="3219063" cy="830997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回到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google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表單完成任務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632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104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8334" t="11383" r="8299" b="5170"/>
          <a:stretch/>
        </p:blipFill>
        <p:spPr>
          <a:xfrm>
            <a:off x="223934" y="158621"/>
            <a:ext cx="11635273" cy="6551072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662379" y="1371601"/>
            <a:ext cx="10623159" cy="448247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5589034" y="1947594"/>
            <a:ext cx="3526974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預設的題目會自動帶入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25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105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8537" t="9932" r="4728" b="4080"/>
          <a:stretch/>
        </p:blipFill>
        <p:spPr>
          <a:xfrm>
            <a:off x="233265" y="130628"/>
            <a:ext cx="11672596" cy="6509190"/>
          </a:xfrm>
          <a:prstGeom prst="rect">
            <a:avLst/>
          </a:prstGeom>
        </p:spPr>
      </p:pic>
      <p:sp>
        <p:nvSpPr>
          <p:cNvPr id="4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5561046" y="2416629"/>
            <a:ext cx="2080726" cy="420256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7758564" y="2416629"/>
            <a:ext cx="3526974" cy="830997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同任務一樣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完成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深入分析以及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AI Ask,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截圖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110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106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10" y="660548"/>
            <a:ext cx="11686563" cy="552276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2451117" y="5601146"/>
            <a:ext cx="3526974" cy="461665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可以用中文提問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353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107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22619" t="16100" r="14218" b="21315"/>
          <a:stretch/>
        </p:blipFill>
        <p:spPr>
          <a:xfrm>
            <a:off x="494522" y="335902"/>
            <a:ext cx="10711542" cy="5970084"/>
          </a:xfrm>
          <a:prstGeom prst="rect">
            <a:avLst/>
          </a:prstGeom>
        </p:spPr>
      </p:pic>
      <p:sp>
        <p:nvSpPr>
          <p:cNvPr id="8" name="圓角矩形 13">
            <a:extLst>
              <a:ext uri="{FF2B5EF4-FFF2-40B4-BE49-F238E27FC236}">
                <a16:creationId xmlns:a16="http://schemas.microsoft.com/office/drawing/2014/main" id="{44707229-26E4-4EE6-80C1-8A99DA2A5DBF}"/>
              </a:ext>
            </a:extLst>
          </p:cNvPr>
          <p:cNvSpPr/>
          <p:nvPr/>
        </p:nvSpPr>
        <p:spPr>
          <a:xfrm>
            <a:off x="4366726" y="5617029"/>
            <a:ext cx="2724539" cy="448247"/>
          </a:xfrm>
          <a:prstGeom prst="roundRect">
            <a:avLst/>
          </a:prstGeom>
          <a:noFill/>
          <a:ln w="76200">
            <a:solidFill>
              <a:srgbClr val="E4015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C2DD7D2-470A-4D92-B67B-7115835BDFDE}"/>
              </a:ext>
            </a:extLst>
          </p:cNvPr>
          <p:cNvSpPr/>
          <p:nvPr/>
        </p:nvSpPr>
        <p:spPr>
          <a:xfrm>
            <a:off x="7259215" y="5474989"/>
            <a:ext cx="3219063" cy="830997"/>
          </a:xfrm>
          <a:prstGeom prst="rect">
            <a:avLst/>
          </a:prstGeom>
          <a:solidFill>
            <a:srgbClr val="FF388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點選完成</a:t>
            </a:r>
            <a:r>
              <a:rPr lang="en-US" altLang="zh-TW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Google</a:t>
            </a:r>
            <a:r>
              <a:rPr lang="zh-TW" altLang="en-US" sz="2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表單留下抽獎資料</a:t>
            </a:r>
            <a:endParaRPr lang="zh-CN" altLang="en-US" sz="2400" dirty="0">
              <a:solidFill>
                <a:schemeClr val="l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748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fld id="{B7EAD0AD-6EDF-1340-A69B-9164425913BF}" type="slidenum">
              <a:rPr lang="en-US" altLang="en-US" smtClean="0"/>
              <a:pPr>
                <a:buFont typeface="Wingdings" panose="05000000000000000000" pitchFamily="2" charset="2"/>
                <a:buNone/>
                <a:defRPr/>
              </a:pPr>
              <a:t>108</a:t>
            </a:fld>
            <a:endParaRPr lang="en-US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33333" t="11565" r="32993" b="17505"/>
          <a:stretch/>
        </p:blipFill>
        <p:spPr>
          <a:xfrm>
            <a:off x="447868" y="205274"/>
            <a:ext cx="5309120" cy="629050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31905" t="7573" r="29422" b="38730"/>
          <a:stretch/>
        </p:blipFill>
        <p:spPr>
          <a:xfrm>
            <a:off x="5756988" y="550505"/>
            <a:ext cx="6200475" cy="484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4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7FA25C-1180-4104-A4CC-8A41746B3EB5}"/>
              </a:ext>
            </a:extLst>
          </p:cNvPr>
          <p:cNvSpPr txBox="1"/>
          <p:nvPr/>
        </p:nvSpPr>
        <p:spPr>
          <a:xfrm>
            <a:off x="717340" y="2011505"/>
            <a:ext cx="10814857" cy="28290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4000"/>
              </a:lnSpc>
              <a:defRPr/>
            </a:pPr>
            <a:r>
              <a:rPr lang="it-IT" altLang="zh-TW" sz="54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EBSCO AI </a:t>
            </a:r>
            <a:r>
              <a:rPr lang="zh-TW" altLang="it-IT" sz="54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深度全文探索</a:t>
            </a:r>
            <a:endParaRPr lang="en-US" altLang="zh-TW" sz="5400" b="1" spc="600" dirty="0">
              <a:solidFill>
                <a:srgbClr val="E50C6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5400" b="1" spc="600" dirty="0" smtClean="0">
                <a:solidFill>
                  <a:srgbClr val="005BD3"/>
                </a:solidFill>
                <a:latin typeface="微软雅黑" panose="020B0503020204020204" charset="-122"/>
                <a:ea typeface="微软雅黑" panose="020B0503020204020204" charset="-122"/>
              </a:rPr>
              <a:t>參與活動</a:t>
            </a:r>
            <a:r>
              <a:rPr kumimoji="0" lang="zh-TW" altLang="en-US" sz="5400" b="1" i="0" u="none" strike="noStrike" kern="1200" cap="none" spc="600" normalizeH="0" baseline="0" noProof="0" dirty="0" smtClean="0">
                <a:ln>
                  <a:noFill/>
                </a:ln>
                <a:solidFill>
                  <a:srgbClr val="005BD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練習</a:t>
            </a:r>
            <a:r>
              <a:rPr kumimoji="0" lang="en-US" altLang="zh-TW" sz="72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/>
            </a:r>
            <a:br>
              <a:rPr kumimoji="0" lang="en-US" altLang="zh-TW" sz="7200" b="1" i="0" u="none" strike="noStrike" kern="1200" cap="none" spc="6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br>
            <a:r>
              <a:rPr kumimoji="0" lang="zh-TW" altLang="en-US" sz="48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完成</a:t>
            </a:r>
            <a:r>
              <a:rPr kumimoji="0" lang="en-US" altLang="zh-TW" sz="48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,</a:t>
            </a:r>
            <a:r>
              <a:rPr kumimoji="0" lang="zh-TW" altLang="en-US" sz="48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提交畫面請留存並舉手～</a:t>
            </a:r>
            <a:endParaRPr kumimoji="0" lang="zh-CN" altLang="en-US" sz="7200" b="1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42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674227" y="1645922"/>
            <a:ext cx="4596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b="1" spc="600" dirty="0">
                <a:solidFill>
                  <a:srgbClr val="E50C61"/>
                </a:solidFill>
                <a:latin typeface="微软雅黑" panose="020B0503020204020204" charset="-122"/>
                <a:ea typeface="微软雅黑" panose="020B0503020204020204" charset="-122"/>
              </a:rPr>
              <a:t>補充說明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028316" y="3767358"/>
            <a:ext cx="10491332" cy="2243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FF388C"/>
              </a:buClr>
              <a:buFont typeface="+mj-lt"/>
              <a:buAutoNum type="arabicPeriod"/>
            </a:pPr>
            <a:r>
              <a:rPr lang="zh-TW" altLang="en-US" sz="2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自圖書館網站「重點電子資源」，了解各類電子資源資訊。</a:t>
            </a:r>
            <a:endParaRPr lang="en-US" altLang="zh-TW" sz="24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Clr>
                <a:srgbClr val="FF388C"/>
              </a:buClr>
              <a:buFont typeface="+mj-lt"/>
              <a:buAutoNum type="arabicPeriod"/>
            </a:pPr>
            <a:r>
              <a:rPr lang="zh-TW" altLang="en-US" sz="2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本校沒有的資源，也可透過「館際合作」取得。</a:t>
            </a:r>
            <a:endParaRPr lang="en-US" altLang="zh-TW" sz="24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ct val="150000"/>
              </a:lnSpc>
              <a:buClr>
                <a:srgbClr val="FF388C"/>
              </a:buClr>
              <a:buFont typeface="+mj-lt"/>
              <a:buAutoNum type="arabicPeriod"/>
            </a:pPr>
            <a:r>
              <a:rPr lang="zh-TW" altLang="en-US" sz="2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本投影片位於圖書館網站「重點電子資源」頁面最下方，以及「講習與活動公告</a:t>
            </a:r>
            <a:r>
              <a:rPr lang="en-US" altLang="zh-TW" sz="2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TW" altLang="en-US" sz="24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課程講義」。</a:t>
            </a:r>
          </a:p>
        </p:txBody>
      </p:sp>
    </p:spTree>
    <p:extLst>
      <p:ext uri="{BB962C8B-B14F-4D97-AF65-F5344CB8AC3E}">
        <p14:creationId xmlns:p14="http://schemas.microsoft.com/office/powerpoint/2010/main" val="16740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C83BD533-E46B-4CAB-B640-CE7B6F1A5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5D68058-9425-4937-8B1C-36753127E911}"/>
              </a:ext>
            </a:extLst>
          </p:cNvPr>
          <p:cNvSpPr/>
          <p:nvPr/>
        </p:nvSpPr>
        <p:spPr bwMode="auto">
          <a:xfrm>
            <a:off x="2330825" y="2596628"/>
            <a:ext cx="1542435" cy="3886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panose="020B0604020202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18896F0-3E09-4A75-A37B-33790676E4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23" t="14770" r="32868" b="35295"/>
          <a:stretch/>
        </p:blipFill>
        <p:spPr>
          <a:xfrm>
            <a:off x="5342965" y="1013012"/>
            <a:ext cx="2841812" cy="34245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34F0A26-C285-4722-9E86-02AB918C41D5}"/>
              </a:ext>
            </a:extLst>
          </p:cNvPr>
          <p:cNvSpPr/>
          <p:nvPr/>
        </p:nvSpPr>
        <p:spPr bwMode="auto">
          <a:xfrm>
            <a:off x="5477437" y="3833757"/>
            <a:ext cx="1299881" cy="3886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42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0C22111-B9DB-4658-8CF8-DAD93B857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63"/>
          <a:stretch/>
        </p:blipFill>
        <p:spPr>
          <a:xfrm>
            <a:off x="0" y="587228"/>
            <a:ext cx="12192000" cy="627077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5D68058-9425-4937-8B1C-36753127E911}"/>
              </a:ext>
            </a:extLst>
          </p:cNvPr>
          <p:cNvSpPr/>
          <p:nvPr/>
        </p:nvSpPr>
        <p:spPr bwMode="auto">
          <a:xfrm>
            <a:off x="352338" y="4077050"/>
            <a:ext cx="3926047" cy="115767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76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l="14085" t="8844" r="33471" b="25064"/>
          <a:stretch/>
        </p:blipFill>
        <p:spPr>
          <a:xfrm>
            <a:off x="1017944" y="1260658"/>
            <a:ext cx="9719194" cy="5454177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線上教材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‧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教學講義</a:t>
            </a:r>
            <a:endParaRPr kumimoji="1" lang="zh-CN" alt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 1"/>
          <p:cNvGrpSpPr/>
          <p:nvPr/>
        </p:nvGrpSpPr>
        <p:grpSpPr>
          <a:xfrm>
            <a:off x="403860" y="803458"/>
            <a:ext cx="4492069" cy="457200"/>
            <a:chOff x="6627851" y="1871939"/>
            <a:chExt cx="4492069" cy="457200"/>
          </a:xfrm>
        </p:grpSpPr>
        <p:sp>
          <p:nvSpPr>
            <p:cNvPr id="15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570"/>
            <p:cNvSpPr txBox="1"/>
            <p:nvPr/>
          </p:nvSpPr>
          <p:spPr>
            <a:xfrm>
              <a:off x="7241935" y="1891556"/>
              <a:ext cx="3877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講習與活動公告→點選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課程講義</a:t>
              </a:r>
              <a:r>
                <a:rPr lang="en-US" altLang="zh-TW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571"/>
            <p:cNvSpPr txBox="1"/>
            <p:nvPr/>
          </p:nvSpPr>
          <p:spPr>
            <a:xfrm>
              <a:off x="6667040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lang="en-US" altLang="zh-TW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en-US" altLang="zh-CN" dirty="0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圓角矩形 9"/>
          <p:cNvSpPr/>
          <p:nvPr/>
        </p:nvSpPr>
        <p:spPr>
          <a:xfrm>
            <a:off x="5735532" y="2355274"/>
            <a:ext cx="1958359" cy="51723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圓角矩形 9">
            <a:extLst>
              <a:ext uri="{FF2B5EF4-FFF2-40B4-BE49-F238E27FC236}">
                <a16:creationId xmlns:a16="http://schemas.microsoft.com/office/drawing/2014/main" id="{7EAC29E0-B05E-4C3D-A607-C72847B692B8}"/>
              </a:ext>
            </a:extLst>
          </p:cNvPr>
          <p:cNvSpPr/>
          <p:nvPr/>
        </p:nvSpPr>
        <p:spPr>
          <a:xfrm>
            <a:off x="5735532" y="3170382"/>
            <a:ext cx="1958359" cy="517236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028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57" y="1710852"/>
            <a:ext cx="11223247" cy="4656697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線上教材</a:t>
            </a:r>
            <a:r>
              <a:rPr kumimoji="1" lang="en-US" altLang="zh-TW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‧</a:t>
            </a:r>
            <a:r>
              <a:rPr kumimoji="1" lang="zh-TW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教學講義</a:t>
            </a:r>
            <a:endParaRPr kumimoji="1" lang="zh-CN" alt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 1"/>
          <p:cNvGrpSpPr/>
          <p:nvPr/>
        </p:nvGrpSpPr>
        <p:grpSpPr>
          <a:xfrm>
            <a:off x="403860" y="803458"/>
            <a:ext cx="2645409" cy="457200"/>
            <a:chOff x="6627851" y="1871939"/>
            <a:chExt cx="2645409" cy="457200"/>
          </a:xfrm>
        </p:grpSpPr>
        <p:sp>
          <p:nvSpPr>
            <p:cNvPr id="15" name="矩形: 圆角 26"/>
            <p:cNvSpPr/>
            <p:nvPr/>
          </p:nvSpPr>
          <p:spPr>
            <a:xfrm>
              <a:off x="6627851" y="1871939"/>
              <a:ext cx="457200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570"/>
            <p:cNvSpPr txBox="1"/>
            <p:nvPr/>
          </p:nvSpPr>
          <p:spPr>
            <a:xfrm>
              <a:off x="7241935" y="1891556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選擇最新課程講義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571"/>
            <p:cNvSpPr txBox="1"/>
            <p:nvPr/>
          </p:nvSpPr>
          <p:spPr>
            <a:xfrm>
              <a:off x="6667040" y="191435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lang="en-US" altLang="zh-TW" dirty="0">
                  <a:solidFill>
                    <a:srgbClr val="FFF9E6"/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en-US" altLang="zh-CN" dirty="0">
                <a:solidFill>
                  <a:srgbClr val="FFF9E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" name="圓角矩形 18">
            <a:extLst>
              <a:ext uri="{FF2B5EF4-FFF2-40B4-BE49-F238E27FC236}">
                <a16:creationId xmlns:a16="http://schemas.microsoft.com/office/drawing/2014/main" id="{292D219F-A630-4D6F-A7C7-2297B4F3CC9E}"/>
              </a:ext>
            </a:extLst>
          </p:cNvPr>
          <p:cNvSpPr/>
          <p:nvPr/>
        </p:nvSpPr>
        <p:spPr>
          <a:xfrm>
            <a:off x="2964873" y="2602047"/>
            <a:ext cx="6370320" cy="3937298"/>
          </a:xfrm>
          <a:prstGeom prst="roundRect">
            <a:avLst/>
          </a:prstGeom>
          <a:noFill/>
          <a:ln w="76200">
            <a:solidFill>
              <a:srgbClr val="E401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23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27495" y="3232914"/>
            <a:ext cx="646070" cy="6461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3026790" y="4659278"/>
            <a:ext cx="63046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spc="600" dirty="0">
                <a:solidFill>
                  <a:srgbClr val="0070C0"/>
                </a:solidFill>
                <a:latin typeface="Swis721 Lt BT" panose="020B04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健行科技大學圖書館</a:t>
            </a:r>
            <a:endParaRPr lang="en-US" altLang="zh-CN" sz="2000" spc="600" dirty="0">
              <a:solidFill>
                <a:srgbClr val="0070C0"/>
              </a:solidFill>
              <a:latin typeface="Swis721 Lt BT" panose="020B0403020202020204" pitchFamily="34" charset="0"/>
              <a:ea typeface="微软雅黑" panose="020B0503020204020204" charset="-122"/>
              <a:cs typeface="LilyUPC" panose="020B0604020202020204" pitchFamily="34" charset="-34"/>
              <a:sym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77166" y="3738466"/>
            <a:ext cx="764747" cy="7648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75591" y="2863893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753159" y="3208741"/>
            <a:ext cx="553704" cy="55377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9677152" y="2880648"/>
            <a:ext cx="366322" cy="36636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781445" y="4014000"/>
            <a:ext cx="312292" cy="312333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3032009" y="2842955"/>
            <a:ext cx="6131696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300" spc="-300" dirty="0">
                <a:solidFill>
                  <a:srgbClr val="0070C0"/>
                </a:solidFill>
                <a:latin typeface="Agency FB" panose="020B05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THANKS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C0E2285C-490B-441C-ACA8-DD8044369B42}"/>
              </a:ext>
            </a:extLst>
          </p:cNvPr>
          <p:cNvGrpSpPr/>
          <p:nvPr/>
        </p:nvGrpSpPr>
        <p:grpSpPr>
          <a:xfrm>
            <a:off x="4246849" y="2488569"/>
            <a:ext cx="3716773" cy="554000"/>
            <a:chOff x="4246849" y="2488569"/>
            <a:chExt cx="3716773" cy="554000"/>
          </a:xfrm>
        </p:grpSpPr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4246849" y="2488569"/>
              <a:ext cx="7682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感</a:t>
              </a:r>
            </a:p>
          </p:txBody>
        </p:sp>
        <p:sp>
          <p:nvSpPr>
            <p:cNvPr id="29" name="TextBox 7"/>
            <p:cNvSpPr>
              <a:spLocks noChangeArrowheads="1"/>
            </p:cNvSpPr>
            <p:nvPr/>
          </p:nvSpPr>
          <p:spPr bwMode="auto">
            <a:xfrm>
              <a:off x="5255006" y="2488571"/>
              <a:ext cx="7429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36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謝</a:t>
              </a:r>
              <a:endPara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6237862" y="2488571"/>
              <a:ext cx="7429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聆</a:t>
              </a:r>
            </a:p>
          </p:txBody>
        </p:sp>
        <p:sp>
          <p:nvSpPr>
            <p:cNvPr id="31" name="TextBox 7"/>
            <p:cNvSpPr>
              <a:spLocks noChangeArrowheads="1"/>
            </p:cNvSpPr>
            <p:nvPr/>
          </p:nvSpPr>
          <p:spPr bwMode="auto">
            <a:xfrm>
              <a:off x="7220718" y="2488571"/>
              <a:ext cx="7429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36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聽</a:t>
              </a:r>
              <a:endPara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8319E-6 L 0.21702 -0.37071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185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1605E-6 L 0.12309 0.575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6" y="2873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4.32099E-6 L -0.64115 -0.9497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66" y="-47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3.7037E-7 L -0.52465 -0.50957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33" y="-2549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6.17284E-7 L -0.71736 -0.40556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68" y="-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375"/>
                            </p:stCondLst>
                            <p:childTnLst>
                              <p:par>
                                <p:cTn id="6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875"/>
                            </p:stCondLst>
                            <p:childTnLst>
                              <p:par>
                                <p:cTn id="7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bldLvl="0" animBg="1"/>
      <p:bldP spid="12" grpId="1" bldLvl="0" animBg="1"/>
      <p:bldP spid="12" grpId="2" bldLvl="0" animBg="1"/>
      <p:bldP spid="13" grpId="0" bldLvl="0" animBg="1"/>
      <p:bldP spid="13" grpId="1" bldLvl="0" animBg="1"/>
      <p:bldP spid="13" grpId="2" bldLvl="0" animBg="1"/>
      <p:bldP spid="23" grpId="0" bldLvl="0" animBg="1"/>
      <p:bldP spid="23" grpId="1" bldLvl="0" animBg="1"/>
      <p:bldP spid="23" grpId="2" bldLvl="0" animBg="1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第一PPT，www.1ppt.com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ivic">
  <a:themeElements>
    <a:clrScheme name="Tutorial Templat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1F497D"/>
      </a:accent1>
      <a:accent2>
        <a:srgbClr val="1F497D"/>
      </a:accent2>
      <a:accent3>
        <a:srgbClr val="1F497D"/>
      </a:accent3>
      <a:accent4>
        <a:srgbClr val="1F497D"/>
      </a:accent4>
      <a:accent5>
        <a:srgbClr val="1F497D"/>
      </a:accent5>
      <a:accent6>
        <a:srgbClr val="1F497D"/>
      </a:accent6>
      <a:hlink>
        <a:srgbClr val="0000FF"/>
      </a:hlink>
      <a:folHlink>
        <a:srgbClr val="5F006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11396</TotalTime>
  <Words>1756</Words>
  <Application>Microsoft Office PowerPoint</Application>
  <PresentationFormat>寬螢幕</PresentationFormat>
  <Paragraphs>267</Paragraphs>
  <Slides>115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20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115</vt:i4>
      </vt:variant>
    </vt:vector>
  </HeadingPairs>
  <TitlesOfParts>
    <vt:vector size="137" baseType="lpstr">
      <vt:lpstr>Agency FB</vt:lpstr>
      <vt:lpstr>Franklin Gothic Book</vt:lpstr>
      <vt:lpstr>LilyUPC</vt:lpstr>
      <vt:lpstr>Microsoft YaHei</vt:lpstr>
      <vt:lpstr>Microsoft YaHei</vt:lpstr>
      <vt:lpstr>宋体</vt:lpstr>
      <vt:lpstr>Swis721 Lt BT</vt:lpstr>
      <vt:lpstr>UKIJ CJK</vt:lpstr>
      <vt:lpstr>華康儷中黑</vt:lpstr>
      <vt:lpstr>微軟正黑體</vt:lpstr>
      <vt:lpstr>新細明體</vt:lpstr>
      <vt:lpstr>Arial</vt:lpstr>
      <vt:lpstr>Calibri</vt:lpstr>
      <vt:lpstr>Calibri Light</vt:lpstr>
      <vt:lpstr>Century Gothic</vt:lpstr>
      <vt:lpstr>Georgia</vt:lpstr>
      <vt:lpstr>Impact</vt:lpstr>
      <vt:lpstr>Segoe UI Emoji</vt:lpstr>
      <vt:lpstr>Wingdings</vt:lpstr>
      <vt:lpstr>Wingdings 2</vt:lpstr>
      <vt:lpstr>第一PPT，www.1ppt.com</vt:lpstr>
      <vt:lpstr>Civic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一般檢索</vt:lpstr>
      <vt:lpstr>PowerPoint 簡報</vt:lpstr>
      <vt:lpstr>PowerPoint 簡報</vt:lpstr>
      <vt:lpstr>PowerPoint 簡報</vt:lpstr>
      <vt:lpstr>PowerPoint 簡報</vt:lpstr>
      <vt:lpstr>PowerPoint 簡報</vt:lpstr>
      <vt:lpstr>期刊瀏覽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選擇介面語言 </vt:lpstr>
      <vt:lpstr>PowerPoint 簡報</vt:lpstr>
      <vt:lpstr>基本檢索簡介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翻譯線上全文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</dc:title>
  <dc:creator>user</dc:creator>
  <cp:keywords>user</cp:keywords>
  <dc:description>user</dc:description>
  <cp:lastModifiedBy>Windows 使用者</cp:lastModifiedBy>
  <cp:revision>297</cp:revision>
  <cp:lastPrinted>2021-08-04T01:11:23Z</cp:lastPrinted>
  <dcterms:created xsi:type="dcterms:W3CDTF">2017-05-27T04:45:00Z</dcterms:created>
  <dcterms:modified xsi:type="dcterms:W3CDTF">2026-10-20T04:27:19Z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