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46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pos="3243">
          <p15:clr>
            <a:srgbClr val="A4A3A4"/>
          </p15:clr>
        </p15:guide>
        <p15:guide id="6" pos="839">
          <p15:clr>
            <a:srgbClr val="A4A3A4"/>
          </p15:clr>
        </p15:guide>
        <p15:guide id="7" orient="horz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pos="5420">
          <p15:clr>
            <a:srgbClr val="A4A3A4"/>
          </p15:clr>
        </p15:guide>
        <p15:guide id="10" pos="3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  <p:guide pos="346" orient="horz"/>
        <p:guide pos="3884" orient="horz"/>
        <p:guide pos="3243"/>
        <p:guide pos="839"/>
        <p:guide orient="horz"/>
        <p:guide pos="482" orient="horz"/>
        <p:guide pos="5420"/>
        <p:guide pos="3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8090976a8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28090976a82_0_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7e9b9faef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27e9b9faef5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7e9b9faef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27e9b9faef5_0_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7e9b9faef5_0_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04" name="Google Shape;304;g27e9b9faef5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直接帶電腦版操作</a:t>
            </a:r>
            <a:endParaRPr/>
          </a:p>
        </p:txBody>
      </p:sp>
      <p:sp>
        <p:nvSpPr>
          <p:cNvPr id="305" name="Google Shape;305;g27e9b9faef5_0_3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8:notes"/>
          <p:cNvSpPr/>
          <p:nvPr>
            <p:ph idx="2" type="sldImg"/>
          </p:nvPr>
        </p:nvSpPr>
        <p:spPr>
          <a:xfrm>
            <a:off x="1143000" y="685800"/>
            <a:ext cx="45735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11" name="Google Shape;31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2" name="Google Shape;312;p18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7f150075ed_0_1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7f150075ed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27f150075ed_0_1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35" name="Google Shape;33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7f150075ed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g27f150075ed_0_1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7f150075ed_0_1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7f150075ed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這本書提供了一種方法，讓你可以充分利用你每天有的那4~6個小時，不僅不需要牺牲睡眠，也不需要超人的意志力。以下是書中的主要要點：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作者是一位獸醫，她過著疲憊的上班族生活，直到她發現了「時間的特性」，重新安排夜晚計劃，開啟了能量充沛和收入翻倍的第二人生。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書中提到，我們不是缺少時間，而是需要學習如何找到時間的碎片，並以功能性計劃將它們串聯在一起。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書中包括了6個階段，教你如何有效率且有意識地規劃晚間4小時，不論是學習、運動、斜槓或兼職，都可以實現，而不需犧牲睡眠。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這本書強調人生可以有多個目標，不應僅局限在上班時間。你可以在晚上時間實現目標，而不必等到週末。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書中提供了一些具體技巧，如時間管理應用程式、番茄鐘工作法和時間軸計畫表，來幫助你提高效率。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作者介紹了曼陀羅思考法，讓你的生活更高效、小事更具體、目標更輕鬆。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書中提出了有趣的思辯問題，如「喜歡做的事要花多少成本？」和「一輩子只能做好一件事？」等。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最後，書中強調時間管理不是將行事曆塞滿，而是建立有效率的節奏，並提出了一些要點，如「降低門檻」、「屏除藉口」和「尋找意義」，來幫助你在日常生活中實現目標。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這本書的主要目標是幫助讀者管理他們的時間，提高效率，並實現他們的目標，同時不放棄睡眠和生活品質。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27f150075ed_0_1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7f150075ed_0_1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7f150075ed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27f150075ed_0_13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9" name="Google Shape;13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區段標題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6" name="Google Shape;46;p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4" name="Google Shape;54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6" name="Google Shape;56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descr="B01-01.jpg" id="15" name="Google Shape;15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8763" cy="6858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g"/><Relationship Id="rId4" Type="http://schemas.openxmlformats.org/officeDocument/2006/relationships/image" Target="../media/image2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Relationship Id="rId4" Type="http://schemas.openxmlformats.org/officeDocument/2006/relationships/image" Target="../media/image2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g"/><Relationship Id="rId4" Type="http://schemas.openxmlformats.org/officeDocument/2006/relationships/image" Target="../media/image3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jpg"/><Relationship Id="rId4" Type="http://schemas.openxmlformats.org/officeDocument/2006/relationships/image" Target="../media/image2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jpg"/><Relationship Id="rId4" Type="http://schemas.openxmlformats.org/officeDocument/2006/relationships/image" Target="../media/image33.jpg"/><Relationship Id="rId5" Type="http://schemas.openxmlformats.org/officeDocument/2006/relationships/image" Target="../media/image4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2.png"/><Relationship Id="rId4" Type="http://schemas.openxmlformats.org/officeDocument/2006/relationships/image" Target="../media/image34.png"/></Relationships>
</file>

<file path=ppt/slides/_rels/slide16.xml.rels><?xml version="1.0" encoding="UTF-8" standalone="yes"?><Relationships xmlns="http://schemas.openxmlformats.org/package/2006/relationships"><Relationship Id="rId10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9" Type="http://schemas.openxmlformats.org/officeDocument/2006/relationships/image" Target="../media/image60.png"/><Relationship Id="rId5" Type="http://schemas.openxmlformats.org/officeDocument/2006/relationships/image" Target="../media/image35.jpg"/><Relationship Id="rId6" Type="http://schemas.openxmlformats.org/officeDocument/2006/relationships/image" Target="../media/image26.jpg"/><Relationship Id="rId7" Type="http://schemas.openxmlformats.org/officeDocument/2006/relationships/image" Target="../media/image36.jpg"/><Relationship Id="rId8" Type="http://schemas.openxmlformats.org/officeDocument/2006/relationships/image" Target="../media/image4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7.jpg"/><Relationship Id="rId4" Type="http://schemas.openxmlformats.org/officeDocument/2006/relationships/image" Target="../media/image4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reading.udn.com/udnlib/cyu" TargetMode="External"/><Relationship Id="rId4" Type="http://schemas.openxmlformats.org/officeDocument/2006/relationships/image" Target="../media/image1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8.png"/><Relationship Id="rId4" Type="http://schemas.openxmlformats.org/officeDocument/2006/relationships/image" Target="../media/image42.png"/><Relationship Id="rId5" Type="http://schemas.openxmlformats.org/officeDocument/2006/relationships/image" Target="../media/image49.png"/><Relationship Id="rId6" Type="http://schemas.openxmlformats.org/officeDocument/2006/relationships/hyperlink" Target="https://reading.udn.com/udnlib/cy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reading.udn.com/udnlib/cyu/B/184103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6.jpg"/><Relationship Id="rId4" Type="http://schemas.openxmlformats.org/officeDocument/2006/relationships/image" Target="../media/image51.jpg"/><Relationship Id="rId5" Type="http://schemas.openxmlformats.org/officeDocument/2006/relationships/image" Target="../media/image3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0.jpg"/><Relationship Id="rId4" Type="http://schemas.openxmlformats.org/officeDocument/2006/relationships/image" Target="../media/image48.jpg"/><Relationship Id="rId5" Type="http://schemas.openxmlformats.org/officeDocument/2006/relationships/image" Target="../media/image5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7.jpg"/><Relationship Id="rId4" Type="http://schemas.openxmlformats.org/officeDocument/2006/relationships/image" Target="../media/image50.jpg"/><Relationship Id="rId5" Type="http://schemas.openxmlformats.org/officeDocument/2006/relationships/image" Target="../media/image58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tbmc.com.tw/" TargetMode="External"/><Relationship Id="rId4" Type="http://schemas.openxmlformats.org/officeDocument/2006/relationships/hyperlink" Target="mailto:nfo@tts.tbmc.com.tw" TargetMode="External"/><Relationship Id="rId5" Type="http://schemas.openxmlformats.org/officeDocument/2006/relationships/image" Target="../media/image56.png"/><Relationship Id="rId6" Type="http://schemas.openxmlformats.org/officeDocument/2006/relationships/image" Target="../media/image55.png"/><Relationship Id="rId7" Type="http://schemas.openxmlformats.org/officeDocument/2006/relationships/image" Target="../media/image5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reading.udn.com/udnlib/cyu/B/208159" TargetMode="External"/><Relationship Id="rId4" Type="http://schemas.openxmlformats.org/officeDocument/2006/relationships/image" Target="../media/image24.png"/><Relationship Id="rId5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0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youtu.be/55B_O33R8CU?si=--csg34ZOCyC9Pja&amp;t=33" TargetMode="External"/><Relationship Id="rId4" Type="http://schemas.openxmlformats.org/officeDocument/2006/relationships/hyperlink" Target="https://youtu.be/55B_O33R8CU?si=--csg34ZOCyC9Pja&amp;t=33" TargetMode="External"/><Relationship Id="rId9" Type="http://schemas.openxmlformats.org/officeDocument/2006/relationships/hyperlink" Target="https://youtu.be/aeokEBhkiRg?si=7HpoFvIOcccTstpN&amp;t=41" TargetMode="External"/><Relationship Id="rId5" Type="http://schemas.openxmlformats.org/officeDocument/2006/relationships/image" Target="../media/image16.png"/><Relationship Id="rId6" Type="http://schemas.openxmlformats.org/officeDocument/2006/relationships/hyperlink" Target="https://youtu.be/55B_O33R8CU?si=--csg34ZOCyC9Pja&amp;t=33" TargetMode="External"/><Relationship Id="rId7" Type="http://schemas.openxmlformats.org/officeDocument/2006/relationships/image" Target="../media/image3.png"/><Relationship Id="rId8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5" Type="http://schemas.openxmlformats.org/officeDocument/2006/relationships/image" Target="../media/image2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5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圖書館\11【行銷製作物】\讀書館_LOGO.png" id="89" name="Google Shape;8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476250"/>
            <a:ext cx="2520950" cy="71913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>
            <a:off x="971550" y="1513945"/>
            <a:ext cx="7200900" cy="25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6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udn讀書館</a:t>
            </a:r>
            <a:endParaRPr b="1" i="0" sz="6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6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平台</a:t>
            </a:r>
            <a:r>
              <a:rPr b="1" lang="zh-TW" sz="6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介紹</a:t>
            </a:r>
            <a:r>
              <a:rPr b="1" i="0" lang="zh-TW" sz="6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3157800" y="4696000"/>
            <a:ext cx="28284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2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漢珍數位圖書</a:t>
            </a:r>
            <a:endParaRPr b="1" sz="22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2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蕭旻欣</a:t>
            </a:r>
            <a:endParaRPr b="1" sz="22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4800" y="1105200"/>
            <a:ext cx="2102400" cy="440427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8" name="Google Shape;188;p22"/>
          <p:cNvPicPr preferRelativeResize="0"/>
          <p:nvPr/>
        </p:nvPicPr>
        <p:blipFill rotWithShape="1">
          <a:blip r:embed="rId4">
            <a:alphaModFix/>
          </a:blip>
          <a:srcRect b="24839" l="0" r="0" t="2379"/>
          <a:stretch/>
        </p:blipFill>
        <p:spPr>
          <a:xfrm>
            <a:off x="4965188" y="1105200"/>
            <a:ext cx="1945869" cy="330793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9" name="Google Shape;189;p22"/>
          <p:cNvSpPr txBox="1"/>
          <p:nvPr/>
        </p:nvSpPr>
        <p:spPr>
          <a:xfrm>
            <a:off x="4893975" y="4678475"/>
            <a:ext cx="2088300" cy="8310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「歷史借閱紀錄」可以查詢近一年的借閱紀錄。</a:t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90" name="Google Shape;190;p22"/>
          <p:cNvSpPr/>
          <p:nvPr/>
        </p:nvSpPr>
        <p:spPr>
          <a:xfrm>
            <a:off x="762000" y="184085"/>
            <a:ext cx="7620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3333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我的書櫃</a:t>
            </a:r>
            <a:endParaRPr b="1" sz="2000">
              <a:solidFill>
                <a:srgbClr val="3333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91" name="Google Shape;191;p22"/>
          <p:cNvSpPr txBox="1"/>
          <p:nvPr/>
        </p:nvSpPr>
        <p:spPr>
          <a:xfrm>
            <a:off x="2610000" y="1389600"/>
            <a:ext cx="612000" cy="324000"/>
          </a:xfrm>
          <a:prstGeom prst="rect">
            <a:avLst/>
          </a:prstGeom>
          <a:noFill/>
          <a:ln cap="flat" cmpd="sng" w="38100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4800" y="1105200"/>
            <a:ext cx="2087190" cy="440427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7" name="Google Shape;197;p23"/>
          <p:cNvSpPr txBox="1"/>
          <p:nvPr/>
        </p:nvSpPr>
        <p:spPr>
          <a:xfrm>
            <a:off x="3340000" y="1389600"/>
            <a:ext cx="612000" cy="324000"/>
          </a:xfrm>
          <a:prstGeom prst="rect">
            <a:avLst/>
          </a:prstGeom>
          <a:noFill/>
          <a:ln cap="flat" cmpd="sng" w="38100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98" name="Google Shape;198;p23"/>
          <p:cNvPicPr preferRelativeResize="0"/>
          <p:nvPr/>
        </p:nvPicPr>
        <p:blipFill rotWithShape="1">
          <a:blip r:embed="rId4">
            <a:alphaModFix/>
          </a:blip>
          <a:srcRect b="25280" l="0" r="0" t="2239"/>
          <a:stretch/>
        </p:blipFill>
        <p:spPr>
          <a:xfrm>
            <a:off x="4964400" y="1105200"/>
            <a:ext cx="1945870" cy="329432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9" name="Google Shape;199;p23"/>
          <p:cNvSpPr txBox="1"/>
          <p:nvPr/>
        </p:nvSpPr>
        <p:spPr>
          <a:xfrm>
            <a:off x="4964406" y="4924474"/>
            <a:ext cx="2088300" cy="5850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「收藏冊數」可以查詢收藏紀錄或取消。</a:t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0" name="Google Shape;200;p23"/>
          <p:cNvSpPr/>
          <p:nvPr/>
        </p:nvSpPr>
        <p:spPr>
          <a:xfrm>
            <a:off x="762000" y="184085"/>
            <a:ext cx="7620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3333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我的書櫃</a:t>
            </a:r>
            <a:endParaRPr b="1" sz="2000">
              <a:solidFill>
                <a:srgbClr val="3333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4800" y="1105200"/>
            <a:ext cx="2087190" cy="440427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6" name="Google Shape;206;p24"/>
          <p:cNvSpPr txBox="1"/>
          <p:nvPr/>
        </p:nvSpPr>
        <p:spPr>
          <a:xfrm>
            <a:off x="3475588" y="4014000"/>
            <a:ext cx="476400" cy="388500"/>
          </a:xfrm>
          <a:prstGeom prst="rect">
            <a:avLst/>
          </a:prstGeom>
          <a:noFill/>
          <a:ln cap="flat" cmpd="sng" w="38100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7" name="Google Shape;207;p24"/>
          <p:cNvSpPr txBox="1"/>
          <p:nvPr/>
        </p:nvSpPr>
        <p:spPr>
          <a:xfrm>
            <a:off x="4476218" y="4087044"/>
            <a:ext cx="3725100" cy="10365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離線閱讀：</a:t>
            </a:r>
            <a:endParaRPr b="1" sz="1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1.登入後，進「我的書櫃」下載書刊</a:t>
            </a:r>
            <a:endParaRPr b="1" sz="1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2.下載完成即可離線閱讀</a:t>
            </a:r>
            <a:endParaRPr b="1" sz="1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208" name="Google Shape;208;p24"/>
          <p:cNvGrpSpPr/>
          <p:nvPr/>
        </p:nvGrpSpPr>
        <p:grpSpPr>
          <a:xfrm>
            <a:off x="4476201" y="1539497"/>
            <a:ext cx="1975450" cy="1457864"/>
            <a:chOff x="5323963" y="2560447"/>
            <a:chExt cx="1975450" cy="1457864"/>
          </a:xfrm>
        </p:grpSpPr>
        <p:pic>
          <p:nvPicPr>
            <p:cNvPr descr="C:\Users\LITY\Desktop\UDN 圖檔\下載格式.png" id="209" name="Google Shape;209;p24"/>
            <p:cNvPicPr preferRelativeResize="0"/>
            <p:nvPr/>
          </p:nvPicPr>
          <p:blipFill rotWithShape="1">
            <a:blip r:embed="rId4">
              <a:alphaModFix/>
            </a:blip>
            <a:srcRect b="36648" l="14428" r="16614" t="34211"/>
            <a:stretch/>
          </p:blipFill>
          <p:spPr>
            <a:xfrm>
              <a:off x="5323964" y="2560447"/>
              <a:ext cx="1975449" cy="1457864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210" name="Google Shape;210;p24"/>
            <p:cNvSpPr txBox="1"/>
            <p:nvPr/>
          </p:nvSpPr>
          <p:spPr>
            <a:xfrm>
              <a:off x="5323963" y="2560459"/>
              <a:ext cx="476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400">
                  <a:solidFill>
                    <a:srgbClr val="3333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②</a:t>
              </a:r>
              <a:endParaRPr b="1" sz="240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1" name="Google Shape;211;p24"/>
          <p:cNvSpPr txBox="1"/>
          <p:nvPr/>
        </p:nvSpPr>
        <p:spPr>
          <a:xfrm>
            <a:off x="3951988" y="3685850"/>
            <a:ext cx="476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3333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①</a:t>
            </a:r>
            <a:endParaRPr b="1" sz="2400">
              <a:solidFill>
                <a:srgbClr val="3333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12" name="Google Shape;212;p24"/>
          <p:cNvSpPr txBox="1"/>
          <p:nvPr/>
        </p:nvSpPr>
        <p:spPr>
          <a:xfrm>
            <a:off x="3072000" y="183600"/>
            <a:ext cx="3000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3333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我的書櫃</a:t>
            </a:r>
            <a:endParaRPr b="1" sz="2000">
              <a:solidFill>
                <a:srgbClr val="3333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5"/>
          <p:cNvPicPr preferRelativeResize="0"/>
          <p:nvPr/>
        </p:nvPicPr>
        <p:blipFill rotWithShape="1">
          <a:blip r:embed="rId3">
            <a:alphaModFix/>
          </a:blip>
          <a:srcRect b="7681" l="0" r="0" t="2697"/>
          <a:stretch/>
        </p:blipFill>
        <p:spPr>
          <a:xfrm>
            <a:off x="5148064" y="542428"/>
            <a:ext cx="2679729" cy="560968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8" name="Google Shape;218;p25"/>
          <p:cNvPicPr preferRelativeResize="0"/>
          <p:nvPr/>
        </p:nvPicPr>
        <p:blipFill rotWithShape="1">
          <a:blip r:embed="rId4">
            <a:alphaModFix/>
          </a:blip>
          <a:srcRect b="5485" l="0" r="0" t="2769"/>
          <a:stretch/>
        </p:blipFill>
        <p:spPr>
          <a:xfrm>
            <a:off x="1331913" y="549275"/>
            <a:ext cx="2614555" cy="560283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9" name="Google Shape;219;p25"/>
          <p:cNvSpPr txBox="1"/>
          <p:nvPr/>
        </p:nvSpPr>
        <p:spPr>
          <a:xfrm>
            <a:off x="1610842" y="476672"/>
            <a:ext cx="369143" cy="338554"/>
          </a:xfrm>
          <a:prstGeom prst="rect">
            <a:avLst/>
          </a:prstGeom>
          <a:noFill/>
          <a:ln cap="flat" cmpd="sng" w="38100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20" name="Google Shape;220;p25"/>
          <p:cNvSpPr txBox="1"/>
          <p:nvPr/>
        </p:nvSpPr>
        <p:spPr>
          <a:xfrm>
            <a:off x="5796136" y="549275"/>
            <a:ext cx="1368152" cy="265952"/>
          </a:xfrm>
          <a:prstGeom prst="rect">
            <a:avLst/>
          </a:prstGeom>
          <a:noFill/>
          <a:ln cap="flat" cmpd="sng" w="38100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21" name="Google Shape;221;p25"/>
          <p:cNvSpPr txBox="1"/>
          <p:nvPr/>
        </p:nvSpPr>
        <p:spPr>
          <a:xfrm>
            <a:off x="6343912" y="1052736"/>
            <a:ext cx="2376264" cy="830997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使用目錄、書籤、筆記功能，享受更方便快捷的閱讀體驗！</a:t>
            </a:r>
            <a:endParaRPr b="1" sz="1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22" name="Google Shape;222;p25"/>
          <p:cNvSpPr txBox="1"/>
          <p:nvPr/>
        </p:nvSpPr>
        <p:spPr>
          <a:xfrm>
            <a:off x="1974199" y="980728"/>
            <a:ext cx="1733705" cy="338554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點選條列式選單</a:t>
            </a:r>
            <a:endParaRPr b="1" sz="1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6"/>
          <p:cNvPicPr preferRelativeResize="0"/>
          <p:nvPr/>
        </p:nvPicPr>
        <p:blipFill rotWithShape="1">
          <a:blip r:embed="rId3">
            <a:alphaModFix/>
          </a:blip>
          <a:srcRect b="92553" l="0" r="0" t="2539"/>
          <a:stretch/>
        </p:blipFill>
        <p:spPr>
          <a:xfrm>
            <a:off x="5148063" y="3916685"/>
            <a:ext cx="2669595" cy="30598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28" name="Google Shape;228;p26"/>
          <p:cNvPicPr preferRelativeResize="0"/>
          <p:nvPr/>
        </p:nvPicPr>
        <p:blipFill rotWithShape="1">
          <a:blip r:embed="rId4">
            <a:alphaModFix/>
          </a:blip>
          <a:srcRect b="66274" l="0" r="0" t="2564"/>
          <a:stretch/>
        </p:blipFill>
        <p:spPr>
          <a:xfrm>
            <a:off x="5148064" y="4222666"/>
            <a:ext cx="2669595" cy="194318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29" name="Google Shape;229;p26"/>
          <p:cNvPicPr preferRelativeResize="0"/>
          <p:nvPr/>
        </p:nvPicPr>
        <p:blipFill rotWithShape="1">
          <a:blip r:embed="rId3">
            <a:alphaModFix/>
          </a:blip>
          <a:srcRect b="5485" l="0" r="0" t="2769"/>
          <a:stretch/>
        </p:blipFill>
        <p:spPr>
          <a:xfrm>
            <a:off x="1331640" y="549275"/>
            <a:ext cx="2614555" cy="560283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30" name="Google Shape;230;p26"/>
          <p:cNvPicPr preferRelativeResize="0"/>
          <p:nvPr/>
        </p:nvPicPr>
        <p:blipFill rotWithShape="1">
          <a:blip r:embed="rId5">
            <a:alphaModFix/>
          </a:blip>
          <a:srcRect b="52867" l="0" r="0" t="3201"/>
          <a:stretch/>
        </p:blipFill>
        <p:spPr>
          <a:xfrm>
            <a:off x="5148064" y="549275"/>
            <a:ext cx="2624802" cy="269338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1" name="Google Shape;231;p26"/>
          <p:cNvSpPr txBox="1"/>
          <p:nvPr/>
        </p:nvSpPr>
        <p:spPr>
          <a:xfrm>
            <a:off x="6807465" y="1052736"/>
            <a:ext cx="932700" cy="338700"/>
          </a:xfrm>
          <a:prstGeom prst="rect">
            <a:avLst/>
          </a:prstGeom>
          <a:noFill/>
          <a:ln cap="flat" cmpd="sng" w="38100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232" name="Google Shape;232;p26"/>
          <p:cNvGrpSpPr/>
          <p:nvPr/>
        </p:nvGrpSpPr>
        <p:grpSpPr>
          <a:xfrm>
            <a:off x="6570100" y="1663994"/>
            <a:ext cx="2543048" cy="2662267"/>
            <a:chOff x="4459100" y="865278"/>
            <a:chExt cx="2543048" cy="2662267"/>
          </a:xfrm>
        </p:grpSpPr>
        <p:sp>
          <p:nvSpPr>
            <p:cNvPr id="233" name="Google Shape;233;p26"/>
            <p:cNvSpPr txBox="1"/>
            <p:nvPr/>
          </p:nvSpPr>
          <p:spPr>
            <a:xfrm>
              <a:off x="5109735" y="1262132"/>
              <a:ext cx="807649" cy="261610"/>
            </a:xfrm>
            <a:prstGeom prst="rect">
              <a:avLst/>
            </a:prstGeom>
            <a:noFill/>
            <a:ln cap="flat" cmpd="sng" w="19050">
              <a:solidFill>
                <a:srgbClr val="FF66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34" name="Google Shape;234;p26"/>
            <p:cNvSpPr txBox="1"/>
            <p:nvPr/>
          </p:nvSpPr>
          <p:spPr>
            <a:xfrm>
              <a:off x="4459100" y="865278"/>
              <a:ext cx="2543048" cy="2662267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6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筆記功能：</a:t>
              </a:r>
              <a:endParaRPr b="1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0" lvl="0" marL="0" marR="0" rtl="0" algn="l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b="1" lang="zh-TW" sz="16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1.點選文字筆記輸入，系統會為您紀錄頁碼及時間</a:t>
              </a:r>
              <a:endParaRPr b="1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0" lvl="0" marL="0" marR="0" rtl="0" algn="l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b="1" lang="zh-TW" sz="16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2.點選條列式選單，進入筆記，可編輯、刪除、分享筆記</a:t>
              </a:r>
              <a:endParaRPr b="1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0" lvl="0" marL="0" marR="0" rtl="0" algn="l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b="1" lang="zh-TW" sz="1600">
                  <a:solidFill>
                    <a:srgbClr val="FF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※</a:t>
              </a:r>
              <a:r>
                <a:rPr b="1" lang="zh-TW" sz="1600">
                  <a:solidFill>
                    <a:schemeClr val="accen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「分享」</a:t>
              </a:r>
              <a:r>
                <a:rPr b="1" lang="zh-TW" sz="1600">
                  <a:solidFill>
                    <a:srgbClr val="FF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適用於PDF與ePUB版本</a:t>
              </a:r>
              <a:endParaRPr b="1" sz="16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0" lvl="0" marL="0" marR="0" rtl="0" algn="l"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b="1" lang="zh-TW" sz="10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*iOS版本目前僅ePUB版本提供分享功能</a:t>
              </a:r>
              <a:endParaRPr b="1" sz="1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sp>
        <p:nvSpPr>
          <p:cNvPr id="235" name="Google Shape;235;p26"/>
          <p:cNvSpPr txBox="1"/>
          <p:nvPr/>
        </p:nvSpPr>
        <p:spPr>
          <a:xfrm>
            <a:off x="2771800" y="4005064"/>
            <a:ext cx="2124300" cy="9339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閱讀進度功能 :</a:t>
            </a:r>
            <a:endParaRPr/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置底進度條可查看並調整本書閱讀進度</a:t>
            </a:r>
            <a:endParaRPr b="1" sz="1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36" name="Google Shape;236;p26"/>
          <p:cNvSpPr txBox="1"/>
          <p:nvPr/>
        </p:nvSpPr>
        <p:spPr>
          <a:xfrm>
            <a:off x="1331650" y="5443650"/>
            <a:ext cx="2628000" cy="722100"/>
          </a:xfrm>
          <a:prstGeom prst="rect">
            <a:avLst/>
          </a:prstGeom>
          <a:noFill/>
          <a:ln cap="flat" cmpd="sng" w="38100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37" name="Google Shape;237;p26"/>
          <p:cNvSpPr txBox="1"/>
          <p:nvPr/>
        </p:nvSpPr>
        <p:spPr>
          <a:xfrm>
            <a:off x="3456000" y="534795"/>
            <a:ext cx="249000" cy="338700"/>
          </a:xfrm>
          <a:prstGeom prst="rect">
            <a:avLst/>
          </a:prstGeom>
          <a:noFill/>
          <a:ln cap="flat" cmpd="sng" w="38100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38" name="Google Shape;238;p26"/>
          <p:cNvSpPr txBox="1"/>
          <p:nvPr/>
        </p:nvSpPr>
        <p:spPr>
          <a:xfrm>
            <a:off x="2708554" y="934253"/>
            <a:ext cx="2250727" cy="584775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書籤功能：可將該頁加入書籤方便查找</a:t>
            </a:r>
            <a:endParaRPr b="1" sz="1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39" name="Google Shape;239;p26"/>
          <p:cNvSpPr txBox="1"/>
          <p:nvPr/>
        </p:nvSpPr>
        <p:spPr>
          <a:xfrm>
            <a:off x="7507684" y="560239"/>
            <a:ext cx="249000" cy="338700"/>
          </a:xfrm>
          <a:prstGeom prst="rect">
            <a:avLst/>
          </a:prstGeom>
          <a:noFill/>
          <a:ln cap="flat" cmpd="sng" w="38100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40" name="Google Shape;240;p26"/>
          <p:cNvSpPr txBox="1"/>
          <p:nvPr/>
        </p:nvSpPr>
        <p:spPr>
          <a:xfrm>
            <a:off x="7211935" y="4509120"/>
            <a:ext cx="591600" cy="338700"/>
          </a:xfrm>
          <a:prstGeom prst="rect">
            <a:avLst/>
          </a:prstGeom>
          <a:noFill/>
          <a:ln cap="flat" cmpd="sng" w="38100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41" name="Google Shape;241;p26"/>
          <p:cNvSpPr txBox="1"/>
          <p:nvPr/>
        </p:nvSpPr>
        <p:spPr>
          <a:xfrm>
            <a:off x="5436096" y="3916685"/>
            <a:ext cx="311529" cy="304349"/>
          </a:xfrm>
          <a:prstGeom prst="rect">
            <a:avLst/>
          </a:prstGeom>
          <a:noFill/>
          <a:ln cap="flat" cmpd="sng" w="38100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7"/>
          <p:cNvSpPr txBox="1"/>
          <p:nvPr/>
        </p:nvSpPr>
        <p:spPr>
          <a:xfrm>
            <a:off x="3185900" y="533024"/>
            <a:ext cx="2775900" cy="27039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◀  設定功能(ePUB格式)：</a:t>
            </a:r>
            <a:endParaRPr b="1" sz="1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42900" lvl="0" marL="3429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AutoNum type="arabicPeriod"/>
            </a:pPr>
            <a:r>
              <a:rPr b="1"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點選設定圖示</a:t>
            </a:r>
            <a:endParaRPr b="1" sz="1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42900" lvl="0" marL="342900" marR="0" rtl="0" algn="l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AutoNum type="arabicPeriod"/>
            </a:pPr>
            <a:r>
              <a:rPr b="1"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調整項目：</a:t>
            </a:r>
            <a:endParaRPr b="1" sz="1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355600" marR="0" rtl="0" algn="l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(1) 自由調整字體大小</a:t>
            </a:r>
            <a:endParaRPr b="1" sz="1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355600" marR="0" rtl="0" algn="l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(2) 選擇閱讀介面為白天或夜晚模式</a:t>
            </a:r>
            <a:endParaRPr b="1" sz="1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355600" marR="0" rtl="0" algn="l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(3) 可選擇翻頁方式為左右翻頁或上下捲動</a:t>
            </a:r>
            <a:endParaRPr b="1" sz="1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47" name="Google Shape;24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45437" y="533032"/>
            <a:ext cx="2808312" cy="573423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248" name="Google Shape;248;p27"/>
          <p:cNvGrpSpPr/>
          <p:nvPr/>
        </p:nvGrpSpPr>
        <p:grpSpPr>
          <a:xfrm>
            <a:off x="290251" y="126173"/>
            <a:ext cx="3174129" cy="6141095"/>
            <a:chOff x="-1755307" y="83611"/>
            <a:chExt cx="3174129" cy="6141095"/>
          </a:xfrm>
        </p:grpSpPr>
        <p:pic>
          <p:nvPicPr>
            <p:cNvPr id="249" name="Google Shape;249;p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1755307" y="490470"/>
              <a:ext cx="2814201" cy="57342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250" name="Google Shape;250;p27"/>
            <p:cNvSpPr txBox="1"/>
            <p:nvPr/>
          </p:nvSpPr>
          <p:spPr>
            <a:xfrm>
              <a:off x="290103" y="413204"/>
              <a:ext cx="459124" cy="432016"/>
            </a:xfrm>
            <a:prstGeom prst="rect">
              <a:avLst/>
            </a:prstGeom>
            <a:noFill/>
            <a:ln cap="flat" cmpd="sng" w="38100">
              <a:solidFill>
                <a:srgbClr val="FF66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51" name="Google Shape;251;p27"/>
            <p:cNvSpPr txBox="1"/>
            <p:nvPr/>
          </p:nvSpPr>
          <p:spPr>
            <a:xfrm>
              <a:off x="693065" y="83611"/>
              <a:ext cx="42199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400">
                  <a:solidFill>
                    <a:srgbClr val="3333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①</a:t>
              </a:r>
              <a:endParaRPr b="1" sz="2400">
                <a:solidFill>
                  <a:srgbClr val="3333F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52" name="Google Shape;252;p27"/>
            <p:cNvSpPr txBox="1"/>
            <p:nvPr/>
          </p:nvSpPr>
          <p:spPr>
            <a:xfrm>
              <a:off x="-1703062" y="3907595"/>
              <a:ext cx="2686910" cy="2099666"/>
            </a:xfrm>
            <a:prstGeom prst="rect">
              <a:avLst/>
            </a:prstGeom>
            <a:noFill/>
            <a:ln cap="flat" cmpd="sng" w="38100">
              <a:solidFill>
                <a:srgbClr val="FF66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53" name="Google Shape;253;p27"/>
            <p:cNvSpPr txBox="1"/>
            <p:nvPr/>
          </p:nvSpPr>
          <p:spPr>
            <a:xfrm>
              <a:off x="942378" y="3506400"/>
              <a:ext cx="4764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400">
                  <a:solidFill>
                    <a:srgbClr val="3333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②</a:t>
              </a:r>
              <a:endParaRPr b="1" sz="240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" name="Google Shape;254;p27"/>
          <p:cNvSpPr txBox="1"/>
          <p:nvPr/>
        </p:nvSpPr>
        <p:spPr>
          <a:xfrm>
            <a:off x="3217242" y="3984683"/>
            <a:ext cx="2713200" cy="23499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設定功能(PDF格式)：▶</a:t>
            </a:r>
            <a:endParaRPr b="1" sz="1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42900" lvl="0" marL="3429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b="1"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點選設定圖示</a:t>
            </a:r>
            <a:endParaRPr b="1" sz="1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42900" lvl="0" marL="342900" marR="0" rtl="0" algn="l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b="1"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調整項目：</a:t>
            </a:r>
            <a:endParaRPr b="1" sz="1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355600" marR="0" rtl="0" algn="l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(1) 可調整亮度</a:t>
            </a:r>
            <a:endParaRPr b="1" sz="1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355600" marR="0" rtl="0" algn="l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(2) 選擇書本的翻頁方向</a:t>
            </a:r>
            <a:endParaRPr b="1" sz="1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355600" marR="0" rtl="0" algn="l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(3)可維持當前調整的比例進行翻頁</a:t>
            </a:r>
            <a:endParaRPr b="1" sz="1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55" name="Google Shape;255;p27"/>
          <p:cNvSpPr txBox="1"/>
          <p:nvPr/>
        </p:nvSpPr>
        <p:spPr>
          <a:xfrm>
            <a:off x="8090207" y="469270"/>
            <a:ext cx="459124" cy="432016"/>
          </a:xfrm>
          <a:prstGeom prst="rect">
            <a:avLst/>
          </a:prstGeom>
          <a:noFill/>
          <a:ln cap="flat" cmpd="sng" w="38100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56" name="Google Shape;256;p27"/>
          <p:cNvSpPr txBox="1"/>
          <p:nvPr/>
        </p:nvSpPr>
        <p:spPr>
          <a:xfrm>
            <a:off x="8469962" y="741101"/>
            <a:ext cx="42199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3333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①</a:t>
            </a:r>
            <a:endParaRPr b="1" sz="2400">
              <a:solidFill>
                <a:srgbClr val="3333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57" name="Google Shape;257;p27"/>
          <p:cNvSpPr txBox="1"/>
          <p:nvPr/>
        </p:nvSpPr>
        <p:spPr>
          <a:xfrm>
            <a:off x="6121812" y="4169632"/>
            <a:ext cx="2686910" cy="1980000"/>
          </a:xfrm>
          <a:prstGeom prst="rect">
            <a:avLst/>
          </a:prstGeom>
          <a:noFill/>
          <a:ln cap="flat" cmpd="sng" w="38100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58" name="Google Shape;258;p27"/>
          <p:cNvSpPr txBox="1"/>
          <p:nvPr/>
        </p:nvSpPr>
        <p:spPr>
          <a:xfrm>
            <a:off x="8518958" y="3719324"/>
            <a:ext cx="324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3333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②</a:t>
            </a:r>
            <a:endParaRPr b="1" sz="2400">
              <a:solidFill>
                <a:srgbClr val="3333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28"/>
          <p:cNvGrpSpPr/>
          <p:nvPr/>
        </p:nvGrpSpPr>
        <p:grpSpPr>
          <a:xfrm>
            <a:off x="566045" y="764704"/>
            <a:ext cx="2505294" cy="5401146"/>
            <a:chOff x="755575" y="917360"/>
            <a:chExt cx="2291607" cy="4940460"/>
          </a:xfrm>
        </p:grpSpPr>
        <p:pic>
          <p:nvPicPr>
            <p:cNvPr id="264" name="Google Shape;264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5575" y="917360"/>
              <a:ext cx="2291607" cy="49404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28"/>
            <p:cNvPicPr preferRelativeResize="0"/>
            <p:nvPr/>
          </p:nvPicPr>
          <p:blipFill rotWithShape="1">
            <a:blip r:embed="rId4">
              <a:alphaModFix/>
            </a:blip>
            <a:srcRect b="0" l="0" r="0" t="15898"/>
            <a:stretch/>
          </p:blipFill>
          <p:spPr>
            <a:xfrm>
              <a:off x="1139950" y="5229200"/>
              <a:ext cx="246523" cy="20470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6" name="Google Shape;266;p28"/>
          <p:cNvPicPr preferRelativeResize="0"/>
          <p:nvPr/>
        </p:nvPicPr>
        <p:blipFill rotWithShape="1">
          <a:blip r:embed="rId5">
            <a:alphaModFix/>
          </a:blip>
          <a:srcRect b="56425" l="0" r="0" t="2676"/>
          <a:stretch/>
        </p:blipFill>
        <p:spPr>
          <a:xfrm>
            <a:off x="6135829" y="1244355"/>
            <a:ext cx="2455084" cy="234541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67" name="Google Shape;267;p28"/>
          <p:cNvPicPr preferRelativeResize="0"/>
          <p:nvPr/>
        </p:nvPicPr>
        <p:blipFill rotWithShape="1">
          <a:blip r:embed="rId6">
            <a:alphaModFix/>
          </a:blip>
          <a:srcRect b="92553" l="0" r="0" t="2539"/>
          <a:stretch/>
        </p:blipFill>
        <p:spPr>
          <a:xfrm>
            <a:off x="6135829" y="790729"/>
            <a:ext cx="2455084" cy="28139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68" name="Google Shape;268;p28"/>
          <p:cNvPicPr preferRelativeResize="0"/>
          <p:nvPr/>
        </p:nvPicPr>
        <p:blipFill rotWithShape="1">
          <a:blip r:embed="rId7">
            <a:alphaModFix/>
          </a:blip>
          <a:srcRect b="39944" l="0" r="0" t="19553"/>
          <a:stretch/>
        </p:blipFill>
        <p:spPr>
          <a:xfrm>
            <a:off x="6135830" y="3983253"/>
            <a:ext cx="2455083" cy="232256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69" name="Google Shape;269;p28"/>
          <p:cNvPicPr preferRelativeResize="0"/>
          <p:nvPr/>
        </p:nvPicPr>
        <p:blipFill rotWithShape="1">
          <a:blip r:embed="rId8">
            <a:alphaModFix/>
          </a:blip>
          <a:srcRect b="4286" l="0" r="0" t="2391"/>
          <a:stretch/>
        </p:blipFill>
        <p:spPr>
          <a:xfrm>
            <a:off x="3400617" y="764704"/>
            <a:ext cx="2467528" cy="537868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70" name="Google Shape;270;p28"/>
          <p:cNvSpPr/>
          <p:nvPr/>
        </p:nvSpPr>
        <p:spPr>
          <a:xfrm>
            <a:off x="824381" y="116632"/>
            <a:ext cx="7620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3333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有聲書-多媒體內容</a:t>
            </a:r>
            <a:endParaRPr b="1" sz="3200">
              <a:solidFill>
                <a:srgbClr val="3333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1" name="Google Shape;271;p28"/>
          <p:cNvSpPr/>
          <p:nvPr/>
        </p:nvSpPr>
        <p:spPr>
          <a:xfrm>
            <a:off x="6629750" y="2384100"/>
            <a:ext cx="2505300" cy="9780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 下載完畢後，點選列表圖示進入多媒體列表。</a:t>
            </a:r>
            <a:endParaRPr b="1" sz="1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 選擇欲收聽的音檔。</a:t>
            </a:r>
            <a:endParaRPr/>
          </a:p>
        </p:txBody>
      </p:sp>
      <p:sp>
        <p:nvSpPr>
          <p:cNvPr id="272" name="Google Shape;272;p28"/>
          <p:cNvSpPr txBox="1"/>
          <p:nvPr/>
        </p:nvSpPr>
        <p:spPr>
          <a:xfrm>
            <a:off x="2010025" y="4289300"/>
            <a:ext cx="3791400" cy="17751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 進入「我的書櫃」點選書封下載書刊。</a:t>
            </a:r>
            <a:endParaRPr b="1" sz="1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 點擊書封開始閱讀，系統詢問是否下載多媒體檔案，點選「確定」。</a:t>
            </a:r>
            <a:endParaRPr b="1" sz="1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※多媒體檔案於背景自動下載，因個人網路速度影響下載時間，請耐心等候。</a:t>
            </a:r>
            <a:endParaRPr/>
          </a:p>
        </p:txBody>
      </p:sp>
      <p:sp>
        <p:nvSpPr>
          <p:cNvPr id="273" name="Google Shape;273;p28"/>
          <p:cNvSpPr txBox="1"/>
          <p:nvPr/>
        </p:nvSpPr>
        <p:spPr>
          <a:xfrm>
            <a:off x="7629914" y="790729"/>
            <a:ext cx="288032" cy="281394"/>
          </a:xfrm>
          <a:prstGeom prst="rect">
            <a:avLst/>
          </a:prstGeom>
          <a:noFill/>
          <a:ln cap="flat" cmpd="sng" w="38100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4" name="Google Shape;274;p28"/>
          <p:cNvSpPr txBox="1"/>
          <p:nvPr/>
        </p:nvSpPr>
        <p:spPr>
          <a:xfrm>
            <a:off x="6123096" y="1772816"/>
            <a:ext cx="2481352" cy="281394"/>
          </a:xfrm>
          <a:prstGeom prst="rect">
            <a:avLst/>
          </a:prstGeom>
          <a:noFill/>
          <a:ln cap="flat" cmpd="sng" w="38100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5" name="Google Shape;275;p28"/>
          <p:cNvSpPr txBox="1"/>
          <p:nvPr/>
        </p:nvSpPr>
        <p:spPr>
          <a:xfrm>
            <a:off x="7612343" y="4155718"/>
            <a:ext cx="311366" cy="281394"/>
          </a:xfrm>
          <a:prstGeom prst="rect">
            <a:avLst/>
          </a:prstGeom>
          <a:noFill/>
          <a:ln cap="flat" cmpd="sng" w="38100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76" name="Google Shape;276;p28"/>
          <p:cNvPicPr preferRelativeResize="0"/>
          <p:nvPr/>
        </p:nvPicPr>
        <p:blipFill rotWithShape="1">
          <a:blip r:embed="rId6">
            <a:alphaModFix/>
          </a:blip>
          <a:srcRect b="92553" l="0" r="0" t="2539"/>
          <a:stretch/>
        </p:blipFill>
        <p:spPr>
          <a:xfrm>
            <a:off x="6135829" y="3701859"/>
            <a:ext cx="2455084" cy="28139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77" name="Google Shape;277;p28"/>
          <p:cNvSpPr txBox="1"/>
          <p:nvPr/>
        </p:nvSpPr>
        <p:spPr>
          <a:xfrm>
            <a:off x="7884368" y="3701859"/>
            <a:ext cx="288032" cy="281394"/>
          </a:xfrm>
          <a:prstGeom prst="rect">
            <a:avLst/>
          </a:prstGeom>
          <a:noFill/>
          <a:ln cap="flat" cmpd="sng" w="38100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8" name="Google Shape;278;p28"/>
          <p:cNvSpPr txBox="1"/>
          <p:nvPr/>
        </p:nvSpPr>
        <p:spPr>
          <a:xfrm>
            <a:off x="645244" y="4835813"/>
            <a:ext cx="701233" cy="1158146"/>
          </a:xfrm>
          <a:prstGeom prst="rect">
            <a:avLst/>
          </a:prstGeom>
          <a:noFill/>
          <a:ln cap="flat" cmpd="sng" w="38100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279" name="Google Shape;279;p28"/>
          <p:cNvGrpSpPr/>
          <p:nvPr/>
        </p:nvGrpSpPr>
        <p:grpSpPr>
          <a:xfrm>
            <a:off x="6508428" y="4609577"/>
            <a:ext cx="2519194" cy="584775"/>
            <a:chOff x="6629759" y="4500409"/>
            <a:chExt cx="2276534" cy="584775"/>
          </a:xfrm>
        </p:grpSpPr>
        <p:sp>
          <p:nvSpPr>
            <p:cNvPr id="280" name="Google Shape;280;p28"/>
            <p:cNvSpPr/>
            <p:nvPr/>
          </p:nvSpPr>
          <p:spPr>
            <a:xfrm>
              <a:off x="6629759" y="4500409"/>
              <a:ext cx="2276534" cy="584775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6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5. 點擊播放按鈕(   或      )，即可播放檔案。</a:t>
              </a:r>
              <a:endParaRPr/>
            </a:p>
          </p:txBody>
        </p:sp>
        <p:pic>
          <p:nvPicPr>
            <p:cNvPr id="281" name="Google Shape;281;p2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8457270" y="4581128"/>
              <a:ext cx="196755" cy="1705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2" name="Google Shape;282;p28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8028384" y="4581128"/>
              <a:ext cx="180975" cy="190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3" name="Google Shape;283;p28"/>
          <p:cNvSpPr txBox="1"/>
          <p:nvPr/>
        </p:nvSpPr>
        <p:spPr>
          <a:xfrm>
            <a:off x="240401" y="4829292"/>
            <a:ext cx="42199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3333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①</a:t>
            </a:r>
            <a:endParaRPr b="1" sz="2400">
              <a:solidFill>
                <a:srgbClr val="3333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4" name="Google Shape;284;p28"/>
          <p:cNvSpPr txBox="1"/>
          <p:nvPr/>
        </p:nvSpPr>
        <p:spPr>
          <a:xfrm>
            <a:off x="4848008" y="3198167"/>
            <a:ext cx="4764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3333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②</a:t>
            </a:r>
            <a:endParaRPr b="1" sz="2400">
              <a:solidFill>
                <a:srgbClr val="3333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8"/>
          <p:cNvSpPr txBox="1"/>
          <p:nvPr/>
        </p:nvSpPr>
        <p:spPr>
          <a:xfrm>
            <a:off x="7191121" y="683634"/>
            <a:ext cx="42199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3333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③</a:t>
            </a:r>
            <a:endParaRPr b="1" sz="2400">
              <a:solidFill>
                <a:srgbClr val="3333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8"/>
          <p:cNvSpPr txBox="1"/>
          <p:nvPr/>
        </p:nvSpPr>
        <p:spPr>
          <a:xfrm>
            <a:off x="7978228" y="1666501"/>
            <a:ext cx="42199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3333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④</a:t>
            </a:r>
            <a:endParaRPr b="1" sz="2400">
              <a:solidFill>
                <a:srgbClr val="3333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8"/>
          <p:cNvSpPr txBox="1"/>
          <p:nvPr/>
        </p:nvSpPr>
        <p:spPr>
          <a:xfrm>
            <a:off x="7945271" y="3975447"/>
            <a:ext cx="42199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3333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⑤</a:t>
            </a:r>
            <a:endParaRPr b="1" sz="2400">
              <a:solidFill>
                <a:srgbClr val="3333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29"/>
          <p:cNvPicPr preferRelativeResize="0"/>
          <p:nvPr/>
        </p:nvPicPr>
        <p:blipFill rotWithShape="1">
          <a:blip r:embed="rId3">
            <a:alphaModFix/>
          </a:blip>
          <a:srcRect b="5446" l="0" r="0" t="2826"/>
          <a:stretch/>
        </p:blipFill>
        <p:spPr>
          <a:xfrm>
            <a:off x="3275856" y="765175"/>
            <a:ext cx="2520691" cy="54006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93" name="Google Shape;293;p29"/>
          <p:cNvPicPr preferRelativeResize="0"/>
          <p:nvPr/>
        </p:nvPicPr>
        <p:blipFill rotWithShape="1">
          <a:blip r:embed="rId4">
            <a:alphaModFix/>
          </a:blip>
          <a:srcRect b="5199" l="0" r="0" t="2468"/>
          <a:stretch/>
        </p:blipFill>
        <p:spPr>
          <a:xfrm>
            <a:off x="6087379" y="765174"/>
            <a:ext cx="2504171" cy="54006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94" name="Google Shape;294;p29"/>
          <p:cNvPicPr preferRelativeResize="0"/>
          <p:nvPr/>
        </p:nvPicPr>
        <p:blipFill rotWithShape="1">
          <a:blip r:embed="rId3">
            <a:alphaModFix/>
          </a:blip>
          <a:srcRect b="5446" l="0" r="0" t="2826"/>
          <a:stretch/>
        </p:blipFill>
        <p:spPr>
          <a:xfrm>
            <a:off x="521686" y="765175"/>
            <a:ext cx="2520691" cy="54006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95" name="Google Shape;295;p29"/>
          <p:cNvSpPr/>
          <p:nvPr/>
        </p:nvSpPr>
        <p:spPr>
          <a:xfrm>
            <a:off x="971550" y="116632"/>
            <a:ext cx="7620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3333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ePUB專屬功能</a:t>
            </a:r>
            <a:endParaRPr b="1" sz="3200">
              <a:solidFill>
                <a:srgbClr val="3333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6" name="Google Shape;296;p29"/>
          <p:cNvSpPr/>
          <p:nvPr/>
        </p:nvSpPr>
        <p:spPr>
          <a:xfrm>
            <a:off x="6087379" y="4293095"/>
            <a:ext cx="2516871" cy="584775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圈詞後可選擇劃線、螢光筆、筆記等功能。</a:t>
            </a:r>
            <a:endParaRPr/>
          </a:p>
        </p:txBody>
      </p:sp>
      <p:sp>
        <p:nvSpPr>
          <p:cNvPr id="297" name="Google Shape;297;p29"/>
          <p:cNvSpPr txBox="1"/>
          <p:nvPr/>
        </p:nvSpPr>
        <p:spPr>
          <a:xfrm>
            <a:off x="3275856" y="2996952"/>
            <a:ext cx="2520691" cy="584775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ePUB設定介面可以調整最適合您的閱讀模式。</a:t>
            </a:r>
            <a:endParaRPr/>
          </a:p>
        </p:txBody>
      </p:sp>
      <p:sp>
        <p:nvSpPr>
          <p:cNvPr id="298" name="Google Shape;298;p29"/>
          <p:cNvSpPr txBox="1"/>
          <p:nvPr/>
        </p:nvSpPr>
        <p:spPr>
          <a:xfrm>
            <a:off x="2248694" y="744926"/>
            <a:ext cx="288032" cy="281394"/>
          </a:xfrm>
          <a:prstGeom prst="rect">
            <a:avLst/>
          </a:prstGeom>
          <a:noFill/>
          <a:ln cap="flat" cmpd="sng" w="38100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9" name="Google Shape;299;p29"/>
          <p:cNvSpPr txBox="1"/>
          <p:nvPr/>
        </p:nvSpPr>
        <p:spPr>
          <a:xfrm>
            <a:off x="3257990" y="4365304"/>
            <a:ext cx="2538557" cy="1800000"/>
          </a:xfrm>
          <a:prstGeom prst="rect">
            <a:avLst/>
          </a:prstGeom>
          <a:noFill/>
          <a:ln cap="flat" cmpd="sng" w="38100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0" name="Google Shape;300;p29"/>
          <p:cNvSpPr txBox="1"/>
          <p:nvPr/>
        </p:nvSpPr>
        <p:spPr>
          <a:xfrm>
            <a:off x="5239122" y="747104"/>
            <a:ext cx="288032" cy="281394"/>
          </a:xfrm>
          <a:prstGeom prst="rect">
            <a:avLst/>
          </a:prstGeom>
          <a:noFill/>
          <a:ln cap="flat" cmpd="sng" w="38100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1" name="Google Shape;301;p29"/>
          <p:cNvSpPr txBox="1"/>
          <p:nvPr/>
        </p:nvSpPr>
        <p:spPr>
          <a:xfrm>
            <a:off x="468694" y="2996951"/>
            <a:ext cx="2626673" cy="584775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ePUB提供搜尋功能，點擊進入即可輸入關鍵字查找。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PC 借閱</a:t>
            </a:r>
            <a:endParaRPr sz="4000">
              <a:solidFill>
                <a:srgbClr val="22222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descr="C:\Users\12764\Desktop\2015-03-04_180801.jpg" id="308" name="Google Shape;308;p3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2988" y="1196975"/>
            <a:ext cx="7058026" cy="4959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oogle Shape;314;p31"/>
          <p:cNvGrpSpPr/>
          <p:nvPr/>
        </p:nvGrpSpPr>
        <p:grpSpPr>
          <a:xfrm>
            <a:off x="1760609" y="932610"/>
            <a:ext cx="5373402" cy="5462897"/>
            <a:chOff x="1760609" y="932610"/>
            <a:chExt cx="5373402" cy="5462897"/>
          </a:xfrm>
        </p:grpSpPr>
        <p:pic>
          <p:nvPicPr>
            <p:cNvPr id="315" name="Google Shape;315;p31"/>
            <p:cNvPicPr preferRelativeResize="0"/>
            <p:nvPr/>
          </p:nvPicPr>
          <p:blipFill rotWithShape="1">
            <a:blip r:embed="rId3">
              <a:alphaModFix/>
            </a:blip>
            <a:srcRect b="34113" l="34229" r="36001" t="13838"/>
            <a:stretch/>
          </p:blipFill>
          <p:spPr>
            <a:xfrm>
              <a:off x="1760610" y="932610"/>
              <a:ext cx="5373401" cy="52817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6" name="Google Shape;316;p3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760609" y="932610"/>
              <a:ext cx="5373401" cy="30296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7" name="Google Shape;317;p3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927029" y="3565806"/>
              <a:ext cx="5040560" cy="28297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8" name="Google Shape;318;p31"/>
          <p:cNvSpPr txBox="1"/>
          <p:nvPr/>
        </p:nvSpPr>
        <p:spPr>
          <a:xfrm>
            <a:off x="98474" y="528558"/>
            <a:ext cx="1687463" cy="1655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分類瀏覽</a:t>
            </a:r>
            <a:br>
              <a:rPr b="1"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1"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輕鬆找書</a:t>
            </a:r>
            <a:endParaRPr b="1" sz="18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提供電子</a:t>
            </a:r>
            <a:r>
              <a:rPr lang="zh-TW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書、電子雜誌、電子</a:t>
            </a:r>
            <a:r>
              <a:rPr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報紙等服務</a:t>
            </a:r>
            <a:endParaRPr/>
          </a:p>
        </p:txBody>
      </p:sp>
      <p:sp>
        <p:nvSpPr>
          <p:cNvPr id="319" name="Google Shape;319;p31"/>
          <p:cNvSpPr txBox="1"/>
          <p:nvPr/>
        </p:nvSpPr>
        <p:spPr>
          <a:xfrm>
            <a:off x="57968" y="2407543"/>
            <a:ext cx="1616075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快速查詢</a:t>
            </a:r>
            <a:endParaRPr/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可輸入書名、作者、出版社，查詢平台中的書刊。</a:t>
            </a:r>
            <a:endParaRPr sz="1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0" name="Google Shape;320;p31"/>
          <p:cNvSpPr txBox="1"/>
          <p:nvPr/>
        </p:nvSpPr>
        <p:spPr>
          <a:xfrm>
            <a:off x="7236296" y="1687448"/>
            <a:ext cx="1867595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借閱規則</a:t>
            </a:r>
            <a:endParaRPr b="1" sz="18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了解各館內的讀者借閱權限及規則</a:t>
            </a:r>
            <a:endParaRPr sz="1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使用說明</a:t>
            </a:r>
            <a:endParaRPr b="1" sz="18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了解借閱方法、操作要領以及排除可能遇到的問題。</a:t>
            </a:r>
            <a:endParaRPr/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1" name="Google Shape;321;p31"/>
          <p:cNvSpPr txBox="1"/>
          <p:nvPr/>
        </p:nvSpPr>
        <p:spPr>
          <a:xfrm>
            <a:off x="7236296" y="667059"/>
            <a:ext cx="1616075" cy="9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下載閱讀軟體</a:t>
            </a:r>
            <a:endParaRPr/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下載APP閱讀軟體(</a:t>
            </a:r>
            <a:r>
              <a:rPr lang="zh-TW" sz="1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iOS , Android)</a:t>
            </a:r>
            <a:endParaRPr/>
          </a:p>
        </p:txBody>
      </p:sp>
      <p:sp>
        <p:nvSpPr>
          <p:cNvPr id="322" name="Google Shape;322;p31"/>
          <p:cNvSpPr/>
          <p:nvPr/>
        </p:nvSpPr>
        <p:spPr>
          <a:xfrm>
            <a:off x="468313" y="115888"/>
            <a:ext cx="7488237" cy="855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chemeClr val="hlink"/>
                </a:solidFill>
                <a:uFill>
                  <a:noFill/>
                </a:uFill>
                <a:latin typeface="Microsoft JhengHei"/>
                <a:ea typeface="Microsoft JhengHei"/>
                <a:cs typeface="Microsoft JhengHei"/>
                <a:sym typeface="Microsoft JhengHei"/>
                <a:hlinkClick r:id="rId6"/>
              </a:rPr>
              <a:t>   PC 借閱平臺 </a:t>
            </a:r>
            <a:endParaRPr sz="280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3" name="Google Shape;323;p31"/>
          <p:cNvSpPr/>
          <p:nvPr/>
        </p:nvSpPr>
        <p:spPr>
          <a:xfrm>
            <a:off x="4500342" y="1484784"/>
            <a:ext cx="1889949" cy="276710"/>
          </a:xfrm>
          <a:prstGeom prst="rect">
            <a:avLst/>
          </a:prstGeom>
          <a:noFill/>
          <a:ln cap="flat" cmpd="sng" w="28575">
            <a:solidFill>
              <a:srgbClr val="E36C0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31"/>
          <p:cNvSpPr/>
          <p:nvPr/>
        </p:nvSpPr>
        <p:spPr>
          <a:xfrm>
            <a:off x="4283968" y="940202"/>
            <a:ext cx="2850043" cy="264281"/>
          </a:xfrm>
          <a:prstGeom prst="rect">
            <a:avLst/>
          </a:prstGeom>
          <a:noFill/>
          <a:ln cap="flat" cmpd="sng" w="28575">
            <a:solidFill>
              <a:srgbClr val="E46C0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5" name="Google Shape;325;p31"/>
          <p:cNvCxnSpPr/>
          <p:nvPr/>
        </p:nvCxnSpPr>
        <p:spPr>
          <a:xfrm>
            <a:off x="1562150" y="2620996"/>
            <a:ext cx="1425674" cy="146298"/>
          </a:xfrm>
          <a:prstGeom prst="straightConnector1">
            <a:avLst/>
          </a:prstGeom>
          <a:noFill/>
          <a:ln cap="flat" cmpd="sng" w="38100">
            <a:solidFill>
              <a:srgbClr val="FFC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6" name="Google Shape;326;p31"/>
          <p:cNvCxnSpPr/>
          <p:nvPr/>
        </p:nvCxnSpPr>
        <p:spPr>
          <a:xfrm flipH="1">
            <a:off x="6793266" y="740987"/>
            <a:ext cx="454011" cy="118493"/>
          </a:xfrm>
          <a:prstGeom prst="straightConnector1">
            <a:avLst/>
          </a:prstGeom>
          <a:noFill/>
          <a:ln cap="flat" cmpd="sng" w="38100">
            <a:solidFill>
              <a:srgbClr val="E36C0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7" name="Google Shape;327;p31"/>
          <p:cNvSpPr/>
          <p:nvPr/>
        </p:nvSpPr>
        <p:spPr>
          <a:xfrm>
            <a:off x="2987824" y="2701148"/>
            <a:ext cx="3046156" cy="325128"/>
          </a:xfrm>
          <a:prstGeom prst="rect">
            <a:avLst/>
          </a:prstGeom>
          <a:noFill/>
          <a:ln cap="flat" cmpd="sng" w="2857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31"/>
          <p:cNvSpPr txBox="1"/>
          <p:nvPr/>
        </p:nvSpPr>
        <p:spPr>
          <a:xfrm>
            <a:off x="7159339" y="4581128"/>
            <a:ext cx="2021508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TW" sz="18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New</a:t>
            </a:r>
            <a:r>
              <a:rPr b="1"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主題特展</a:t>
            </a:r>
            <a:endParaRPr b="1" sz="18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免費試閱熱門好書（限期），</a:t>
            </a:r>
            <a:br>
              <a:rPr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歡迎向圖書館推薦！</a:t>
            </a:r>
            <a:endParaRPr/>
          </a:p>
        </p:txBody>
      </p:sp>
      <p:cxnSp>
        <p:nvCxnSpPr>
          <p:cNvPr id="329" name="Google Shape;329;p31"/>
          <p:cNvCxnSpPr/>
          <p:nvPr/>
        </p:nvCxnSpPr>
        <p:spPr>
          <a:xfrm rot="10800000">
            <a:off x="6762645" y="1772816"/>
            <a:ext cx="579739" cy="2736304"/>
          </a:xfrm>
          <a:prstGeom prst="straightConnector1">
            <a:avLst/>
          </a:prstGeom>
          <a:noFill/>
          <a:ln cap="flat" cmpd="sng" w="38100">
            <a:solidFill>
              <a:srgbClr val="FFC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0" name="Google Shape;330;p31"/>
          <p:cNvCxnSpPr/>
          <p:nvPr/>
        </p:nvCxnSpPr>
        <p:spPr>
          <a:xfrm>
            <a:off x="1259632" y="868670"/>
            <a:ext cx="3200342" cy="776289"/>
          </a:xfrm>
          <a:prstGeom prst="straightConnector1">
            <a:avLst/>
          </a:prstGeom>
          <a:noFill/>
          <a:ln cap="flat" cmpd="sng" w="38100">
            <a:solidFill>
              <a:srgbClr val="E36C0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1" name="Google Shape;331;p31"/>
          <p:cNvSpPr/>
          <p:nvPr/>
        </p:nvSpPr>
        <p:spPr>
          <a:xfrm>
            <a:off x="6459238" y="1484784"/>
            <a:ext cx="561033" cy="247233"/>
          </a:xfrm>
          <a:prstGeom prst="rect">
            <a:avLst/>
          </a:prstGeom>
          <a:noFill/>
          <a:ln cap="flat" cmpd="sng" w="28575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31"/>
          <p:cNvSpPr txBox="1"/>
          <p:nvPr/>
        </p:nvSpPr>
        <p:spPr>
          <a:xfrm>
            <a:off x="30584" y="3749551"/>
            <a:ext cx="1616075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進階查詢</a:t>
            </a:r>
            <a:endParaRPr/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可透過多欄位、主題選擇的方式更精準的查詢。</a:t>
            </a:r>
            <a:endParaRPr sz="1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/>
        </p:nvSpPr>
        <p:spPr>
          <a:xfrm>
            <a:off x="457200" y="274638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3333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推薦書籍</a:t>
            </a:r>
            <a:endParaRPr b="1" sz="3200">
              <a:solidFill>
                <a:srgbClr val="3333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4049050" y="2666675"/>
            <a:ext cx="4227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解釋潮流如何形成，產品、訊息能快速擴散造成潮流的六大法則</a:t>
            </a:r>
            <a:endParaRPr sz="18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口碑與社會影響力運作的過程，企業可以如何加以應用</a:t>
            </a:r>
            <a:endParaRPr sz="18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六大法則簡稱STEPPS(社交身價、觸發物、情緒、曝光、實用價值、故事)</a:t>
            </a:r>
            <a:endParaRPr sz="1800"/>
          </a:p>
        </p:txBody>
      </p:sp>
      <p:sp>
        <p:nvSpPr>
          <p:cNvPr id="99" name="Google Shape;99;p14"/>
          <p:cNvSpPr txBox="1"/>
          <p:nvPr/>
        </p:nvSpPr>
        <p:spPr>
          <a:xfrm>
            <a:off x="4049050" y="1542575"/>
            <a:ext cx="4227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200">
                <a:solidFill>
                  <a:schemeClr val="accent1"/>
                </a:solidFill>
              </a:rPr>
              <a:t>瘋潮行銷：華頓商學院最熱門的一堂行銷課！6大關鍵感染力，瞬間引爆大流行</a:t>
            </a:r>
            <a:endParaRPr b="1" sz="2200">
              <a:solidFill>
                <a:schemeClr val="accent1"/>
              </a:solidFill>
            </a:endParaRPr>
          </a:p>
        </p:txBody>
      </p:sp>
      <p:pic>
        <p:nvPicPr>
          <p:cNvPr id="100" name="Google Shape;100;p1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9600" y="1729122"/>
            <a:ext cx="2513162" cy="3399749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1" name="Google Shape;10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16375" y="5219850"/>
            <a:ext cx="868500" cy="86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1011129"/>
            <a:ext cx="8352928" cy="3281967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2"/>
          <p:cNvSpPr/>
          <p:nvPr/>
        </p:nvSpPr>
        <p:spPr>
          <a:xfrm>
            <a:off x="2506039" y="5445224"/>
            <a:ext cx="4392786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顯示</a:t>
            </a:r>
            <a:r>
              <a:rPr b="1" lang="zh-TW" sz="1800">
                <a:solidFill>
                  <a:srgbClr val="FF66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目前可借閱的數量</a:t>
            </a:r>
            <a:endParaRPr sz="18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(如果書籍全部被借出？別擔心，您可點選</a:t>
            </a:r>
            <a:r>
              <a:rPr b="1" lang="zh-TW" sz="1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預約</a:t>
            </a:r>
            <a:r>
              <a:rPr lang="zh-TW" sz="1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0" name="Google Shape;340;p32"/>
          <p:cNvGrpSpPr/>
          <p:nvPr/>
        </p:nvGrpSpPr>
        <p:grpSpPr>
          <a:xfrm>
            <a:off x="1510025" y="3281013"/>
            <a:ext cx="6891450" cy="1874456"/>
            <a:chOff x="1264990" y="3522674"/>
            <a:chExt cx="6891450" cy="2024165"/>
          </a:xfrm>
        </p:grpSpPr>
        <p:pic>
          <p:nvPicPr>
            <p:cNvPr id="341" name="Google Shape;341;p32"/>
            <p:cNvPicPr preferRelativeResize="0"/>
            <p:nvPr/>
          </p:nvPicPr>
          <p:blipFill rotWithShape="1">
            <a:blip r:embed="rId4">
              <a:alphaModFix/>
            </a:blip>
            <a:srcRect b="0" l="0" r="0" t="50447"/>
            <a:stretch/>
          </p:blipFill>
          <p:spPr>
            <a:xfrm>
              <a:off x="1264990" y="3522674"/>
              <a:ext cx="6891450" cy="20241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2" name="Google Shape;342;p32"/>
            <p:cNvSpPr/>
            <p:nvPr/>
          </p:nvSpPr>
          <p:spPr>
            <a:xfrm>
              <a:off x="1475656" y="4390740"/>
              <a:ext cx="1656184" cy="288032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43" name="Google Shape;343;p32"/>
            <p:cNvPicPr preferRelativeResize="0"/>
            <p:nvPr/>
          </p:nvPicPr>
          <p:blipFill rotWithShape="1">
            <a:blip r:embed="rId5">
              <a:alphaModFix/>
            </a:blip>
            <a:srcRect b="0" l="0" r="26416" t="0"/>
            <a:stretch/>
          </p:blipFill>
          <p:spPr>
            <a:xfrm>
              <a:off x="1264990" y="3882276"/>
              <a:ext cx="6874885" cy="3600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4" name="Google Shape;344;p32"/>
          <p:cNvSpPr/>
          <p:nvPr/>
        </p:nvSpPr>
        <p:spPr>
          <a:xfrm>
            <a:off x="2771800" y="260648"/>
            <a:ext cx="36004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3333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開始閱讀</a:t>
            </a:r>
            <a:endParaRPr b="1" sz="3200">
              <a:solidFill>
                <a:srgbClr val="3333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5" name="Google Shape;345;p32"/>
          <p:cNvSpPr/>
          <p:nvPr/>
        </p:nvSpPr>
        <p:spPr>
          <a:xfrm>
            <a:off x="1494597" y="3281014"/>
            <a:ext cx="6874885" cy="1874454"/>
          </a:xfrm>
          <a:prstGeom prst="rect">
            <a:avLst/>
          </a:prstGeom>
          <a:noFill/>
          <a:ln cap="flat" cmpd="sng" w="25400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6" name="Google Shape;346;p32"/>
          <p:cNvCxnSpPr/>
          <p:nvPr/>
        </p:nvCxnSpPr>
        <p:spPr>
          <a:xfrm rot="10800000">
            <a:off x="4932040" y="1702532"/>
            <a:ext cx="15840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7" name="Google Shape;347;p32"/>
          <p:cNvCxnSpPr/>
          <p:nvPr/>
        </p:nvCxnSpPr>
        <p:spPr>
          <a:xfrm>
            <a:off x="4932040" y="1700808"/>
            <a:ext cx="23710" cy="1580204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3B68473.jpg" id="352" name="Google Shape;352;p33"/>
          <p:cNvPicPr preferRelativeResize="0"/>
          <p:nvPr/>
        </p:nvPicPr>
        <p:blipFill rotWithShape="1">
          <a:blip r:embed="rId3">
            <a:alphaModFix/>
          </a:blip>
          <a:srcRect b="0" l="20862" r="0" t="0"/>
          <a:stretch/>
        </p:blipFill>
        <p:spPr>
          <a:xfrm>
            <a:off x="251520" y="1503710"/>
            <a:ext cx="3167062" cy="26685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paper_背景清楚版.jpg" id="353" name="Google Shape;353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12644" y="1414575"/>
            <a:ext cx="1859756" cy="279111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33"/>
          <p:cNvSpPr txBox="1"/>
          <p:nvPr/>
        </p:nvSpPr>
        <p:spPr>
          <a:xfrm>
            <a:off x="658827" y="4337844"/>
            <a:ext cx="3170237" cy="615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PC (NB) 線上閱讀</a:t>
            </a:r>
            <a:endParaRPr b="1" sz="180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立即使用 PC 開啟閱讀</a:t>
            </a:r>
            <a:endParaRPr sz="1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5" name="Google Shape;355;p33"/>
          <p:cNvSpPr txBox="1"/>
          <p:nvPr/>
        </p:nvSpPr>
        <p:spPr>
          <a:xfrm>
            <a:off x="5786438" y="4276785"/>
            <a:ext cx="2590800" cy="862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行動借閱</a:t>
            </a:r>
            <a:endParaRPr b="1" sz="180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22222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從平台取得行動帳號，再登入讀書吧 APP 即可借閱</a:t>
            </a:r>
            <a:endParaRPr/>
          </a:p>
        </p:txBody>
      </p:sp>
      <p:sp>
        <p:nvSpPr>
          <p:cNvPr id="356" name="Google Shape;356;p33"/>
          <p:cNvSpPr txBox="1"/>
          <p:nvPr/>
        </p:nvSpPr>
        <p:spPr>
          <a:xfrm>
            <a:off x="3963986" y="1873404"/>
            <a:ext cx="192881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000">
                <a:solidFill>
                  <a:srgbClr val="3333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點按借閱</a:t>
            </a:r>
            <a:endParaRPr/>
          </a:p>
        </p:txBody>
      </p:sp>
      <p:sp>
        <p:nvSpPr>
          <p:cNvPr id="357" name="Google Shape;357;p33"/>
          <p:cNvSpPr/>
          <p:nvPr/>
        </p:nvSpPr>
        <p:spPr>
          <a:xfrm>
            <a:off x="4928393" y="1412776"/>
            <a:ext cx="73025" cy="2159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25400">
            <a:solidFill>
              <a:srgbClr val="B46D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33"/>
          <p:cNvSpPr/>
          <p:nvPr/>
        </p:nvSpPr>
        <p:spPr>
          <a:xfrm>
            <a:off x="620242" y="5118984"/>
            <a:ext cx="3668094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400">
                <a:solidFill>
                  <a:srgbClr val="22222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建議使用 Chrome 或 Edge 瀏覽器；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400">
                <a:solidFill>
                  <a:srgbClr val="22222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麥金塔( Mac )暫不支援部份書籍之線上閱讀 </a:t>
            </a:r>
            <a:endParaRPr b="1" sz="14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9" name="Google Shape;359;p33"/>
          <p:cNvSpPr/>
          <p:nvPr/>
        </p:nvSpPr>
        <p:spPr>
          <a:xfrm>
            <a:off x="5634459" y="5138797"/>
            <a:ext cx="3165797" cy="699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400">
                <a:solidFill>
                  <a:srgbClr val="22222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APP下載完成，就可以用自己的行動載具借書與看書囉!</a:t>
            </a:r>
            <a:endParaRPr b="1" sz="1400">
              <a:solidFill>
                <a:srgbClr val="22222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0" name="Google Shape;360;p33"/>
          <p:cNvSpPr/>
          <p:nvPr/>
        </p:nvSpPr>
        <p:spPr>
          <a:xfrm>
            <a:off x="3707904" y="2279199"/>
            <a:ext cx="2448271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22222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PDF電子書的版面編排與原紙本書相同，適合平板閱讀；</a:t>
            </a:r>
            <a:endParaRPr sz="1400">
              <a:solidFill>
                <a:srgbClr val="22222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2222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22222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EPUB電子書的版面經過重新編排，適合手機閱讀</a:t>
            </a:r>
            <a:endParaRPr/>
          </a:p>
        </p:txBody>
      </p:sp>
      <p:pic>
        <p:nvPicPr>
          <p:cNvPr id="361" name="Google Shape;361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24636" y="644829"/>
            <a:ext cx="3807514" cy="745276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3"/>
          <p:cNvSpPr/>
          <p:nvPr/>
        </p:nvSpPr>
        <p:spPr>
          <a:xfrm>
            <a:off x="3707900" y="1795476"/>
            <a:ext cx="2448300" cy="1923300"/>
          </a:xfrm>
          <a:prstGeom prst="rect">
            <a:avLst/>
          </a:prstGeom>
          <a:noFill/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4"/>
          <p:cNvSpPr txBox="1"/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3333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PC 線上閱讀</a:t>
            </a:r>
            <a:endParaRPr b="1" sz="320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8" name="Google Shape;368;p34"/>
          <p:cNvSpPr/>
          <p:nvPr/>
        </p:nvSpPr>
        <p:spPr>
          <a:xfrm>
            <a:off x="381000" y="1147833"/>
            <a:ext cx="80486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點按</a:t>
            </a:r>
            <a:r>
              <a:rPr b="1" lang="zh-TW" sz="1600">
                <a:solidFill>
                  <a:srgbClr val="FF66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「線上閱讀」</a:t>
            </a:r>
            <a:r>
              <a:rPr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可在PC上立即閱讀，不需安裝閱讀軟體。</a:t>
            </a:r>
            <a:br>
              <a:rPr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1" lang="zh-TW" sz="1400">
                <a:solidFill>
                  <a:srgbClr val="FF66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※ 建議使用 Chrome 或 Edge 瀏覽器</a:t>
            </a:r>
            <a:endParaRPr b="1" sz="1400">
              <a:solidFill>
                <a:srgbClr val="FF66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69" name="Google Shape;369;p34"/>
          <p:cNvPicPr preferRelativeResize="0"/>
          <p:nvPr/>
        </p:nvPicPr>
        <p:blipFill rotWithShape="1">
          <a:blip r:embed="rId3">
            <a:alphaModFix/>
          </a:blip>
          <a:srcRect b="4869" l="14055" r="14207" t="11868"/>
          <a:stretch/>
        </p:blipFill>
        <p:spPr>
          <a:xfrm>
            <a:off x="251520" y="1794165"/>
            <a:ext cx="8640960" cy="4371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35"/>
          <p:cNvPicPr preferRelativeResize="0"/>
          <p:nvPr/>
        </p:nvPicPr>
        <p:blipFill rotWithShape="1">
          <a:blip r:embed="rId3">
            <a:alphaModFix/>
          </a:blip>
          <a:srcRect b="5317" l="5095" r="4730" t="13578"/>
          <a:stretch/>
        </p:blipFill>
        <p:spPr>
          <a:xfrm>
            <a:off x="80312" y="1284568"/>
            <a:ext cx="6687716" cy="3381802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35"/>
          <p:cNvSpPr/>
          <p:nvPr/>
        </p:nvSpPr>
        <p:spPr>
          <a:xfrm>
            <a:off x="5375760" y="1143000"/>
            <a:ext cx="288032" cy="501608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35"/>
          <p:cNvSpPr/>
          <p:nvPr/>
        </p:nvSpPr>
        <p:spPr>
          <a:xfrm>
            <a:off x="6104374" y="1285858"/>
            <a:ext cx="288032" cy="36004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35"/>
          <p:cNvSpPr/>
          <p:nvPr/>
        </p:nvSpPr>
        <p:spPr>
          <a:xfrm>
            <a:off x="6459532" y="1285858"/>
            <a:ext cx="288032" cy="36004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35"/>
          <p:cNvSpPr txBox="1"/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3333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PC 線上閱讀</a:t>
            </a:r>
            <a:endParaRPr b="1" sz="320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9" name="Google Shape;379;p35"/>
          <p:cNvSpPr/>
          <p:nvPr/>
        </p:nvSpPr>
        <p:spPr>
          <a:xfrm>
            <a:off x="6752875" y="778510"/>
            <a:ext cx="2483768" cy="137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筆記功能 </a:t>
            </a:r>
            <a:r>
              <a:rPr b="1" i="1" lang="zh-TW" sz="16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NEW!!!</a:t>
            </a:r>
            <a:endParaRPr/>
          </a:p>
          <a:p>
            <a:pPr indent="0" lvl="0" marL="0" marR="0" rtl="0" algn="l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點按</a:t>
            </a:r>
            <a:r>
              <a:rPr b="1" lang="zh-TW" sz="1600">
                <a:solidFill>
                  <a:srgbClr val="FF66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「筆記」</a:t>
            </a:r>
            <a:r>
              <a:rPr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圖示即可註記內容，並匯出筆記內容文字檔。</a:t>
            </a:r>
            <a:endParaRPr b="1" sz="1400">
              <a:solidFill>
                <a:srgbClr val="FF66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380" name="Google Shape;380;p35"/>
          <p:cNvCxnSpPr/>
          <p:nvPr/>
        </p:nvCxnSpPr>
        <p:spPr>
          <a:xfrm flipH="1" rot="10800000">
            <a:off x="5508104" y="1000200"/>
            <a:ext cx="1260000" cy="142800"/>
          </a:xfrm>
          <a:prstGeom prst="bentConnector3">
            <a:avLst>
              <a:gd fmla="val 45" name="adj1"/>
            </a:avLst>
          </a:prstGeom>
          <a:noFill/>
          <a:ln cap="flat" cmpd="sng" w="38100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81" name="Google Shape;381;p35"/>
          <p:cNvSpPr/>
          <p:nvPr/>
        </p:nvSpPr>
        <p:spPr>
          <a:xfrm>
            <a:off x="6446182" y="4014853"/>
            <a:ext cx="2483768" cy="2015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註記列表 </a:t>
            </a:r>
            <a:r>
              <a:rPr b="1" i="1" lang="zh-TW" sz="16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NEW!!!</a:t>
            </a:r>
            <a:endParaRPr/>
          </a:p>
          <a:p>
            <a:pPr indent="0" lvl="0" marL="0" marR="0" rtl="0" algn="l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點按</a:t>
            </a:r>
            <a:r>
              <a:rPr b="1" lang="zh-TW" sz="1600">
                <a:solidFill>
                  <a:srgbClr val="FF66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「註記列表」</a:t>
            </a:r>
            <a:r>
              <a:rPr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圖示即可查看所有書籤或筆記之列表，並可編輯、刪除或匯出全部筆記內容及書籤文字檔。</a:t>
            </a:r>
            <a:endParaRPr b="1" sz="1400">
              <a:solidFill>
                <a:srgbClr val="FF66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382" name="Google Shape;382;p35"/>
          <p:cNvCxnSpPr/>
          <p:nvPr/>
        </p:nvCxnSpPr>
        <p:spPr>
          <a:xfrm flipH="1" rot="-5400000">
            <a:off x="5136287" y="2694008"/>
            <a:ext cx="2359200" cy="260400"/>
          </a:xfrm>
          <a:prstGeom prst="bentConnector3">
            <a:avLst>
              <a:gd fmla="val 49999" name="adj1"/>
            </a:avLst>
          </a:prstGeom>
          <a:noFill/>
          <a:ln cap="flat" cmpd="sng" w="38100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83" name="Google Shape;383;p35"/>
          <p:cNvSpPr/>
          <p:nvPr/>
        </p:nvSpPr>
        <p:spPr>
          <a:xfrm>
            <a:off x="6552728" y="2564905"/>
            <a:ext cx="2483768" cy="1054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書籤功能 </a:t>
            </a:r>
            <a:r>
              <a:rPr b="1" i="1" lang="zh-TW" sz="16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NEW!!!</a:t>
            </a:r>
            <a:endParaRPr/>
          </a:p>
          <a:p>
            <a:pPr indent="0" lvl="0" marL="0" marR="0" rtl="0" algn="l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點選</a:t>
            </a:r>
            <a:r>
              <a:rPr b="1" lang="zh-TW" sz="1600">
                <a:solidFill>
                  <a:srgbClr val="FF66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「書籤」</a:t>
            </a:r>
            <a:r>
              <a:rPr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圖示</a:t>
            </a:r>
            <a:r>
              <a:rPr lang="zh-TW" sz="1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即可將該頁加入書籤方便查找。</a:t>
            </a:r>
            <a:endParaRPr/>
          </a:p>
        </p:txBody>
      </p:sp>
      <p:sp>
        <p:nvSpPr>
          <p:cNvPr id="384" name="Google Shape;384;p35"/>
          <p:cNvSpPr/>
          <p:nvPr/>
        </p:nvSpPr>
        <p:spPr>
          <a:xfrm>
            <a:off x="171876" y="4976654"/>
            <a:ext cx="2455908" cy="1054135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7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40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Q: 借閱期限到，怎麼辦？</a:t>
            </a:r>
            <a:endParaRPr sz="14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7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系統會自動幫您歸還電子書，您不用做任何事。</a:t>
            </a:r>
            <a:endParaRPr/>
          </a:p>
        </p:txBody>
      </p:sp>
      <p:sp>
        <p:nvSpPr>
          <p:cNvPr id="385" name="Google Shape;385;p35"/>
          <p:cNvSpPr/>
          <p:nvPr/>
        </p:nvSpPr>
        <p:spPr>
          <a:xfrm>
            <a:off x="2818293" y="4976654"/>
            <a:ext cx="3529056" cy="13459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最佳瀏覽環境設定 </a:t>
            </a:r>
            <a:endParaRPr b="1" sz="12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◎作業系統 Windows 7 以上，請使用 Chrome、Edge、Firefox 瀏覽器。</a:t>
            </a:r>
            <a:endParaRPr/>
          </a:p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◎作業系統 Windows XP（SP3）、Vista，請使用 Chrome、Firefox 瀏覽器。</a:t>
            </a:r>
            <a:endParaRPr/>
          </a:p>
        </p:txBody>
      </p:sp>
      <p:cxnSp>
        <p:nvCxnSpPr>
          <p:cNvPr id="386" name="Google Shape;386;p35"/>
          <p:cNvCxnSpPr/>
          <p:nvPr/>
        </p:nvCxnSpPr>
        <p:spPr>
          <a:xfrm flipH="1" rot="-5400000">
            <a:off x="6191738" y="2105048"/>
            <a:ext cx="918900" cy="600"/>
          </a:xfrm>
          <a:prstGeom prst="bentConnector3">
            <a:avLst>
              <a:gd fmla="val 50006" name="adj1"/>
            </a:avLst>
          </a:prstGeom>
          <a:noFill/>
          <a:ln cap="flat" cmpd="sng" w="38100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87" name="Google Shape;387;p35"/>
          <p:cNvSpPr/>
          <p:nvPr/>
        </p:nvSpPr>
        <p:spPr>
          <a:xfrm>
            <a:off x="80312" y="1213784"/>
            <a:ext cx="288032" cy="36004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8" name="Google Shape;388;p35"/>
          <p:cNvCxnSpPr/>
          <p:nvPr/>
        </p:nvCxnSpPr>
        <p:spPr>
          <a:xfrm flipH="1" rot="-5400000">
            <a:off x="-234819" y="2032975"/>
            <a:ext cx="918900" cy="600"/>
          </a:xfrm>
          <a:prstGeom prst="bentConnector3">
            <a:avLst>
              <a:gd fmla="val 50006" name="adj1"/>
            </a:avLst>
          </a:prstGeom>
          <a:noFill/>
          <a:ln cap="flat" cmpd="sng" w="38100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89" name="Google Shape;389;p35"/>
          <p:cNvSpPr txBox="1"/>
          <p:nvPr/>
        </p:nvSpPr>
        <p:spPr>
          <a:xfrm>
            <a:off x="80312" y="2492832"/>
            <a:ext cx="2160240" cy="1054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目錄功能</a:t>
            </a:r>
            <a:endParaRPr b="1" i="1" sz="1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以</a:t>
            </a:r>
            <a:r>
              <a:rPr b="1" lang="zh-TW" sz="1600">
                <a:solidFill>
                  <a:srgbClr val="E36C0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目錄</a:t>
            </a:r>
            <a:r>
              <a:rPr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搜尋更快鎖定欲閱讀章節。</a:t>
            </a:r>
            <a:endParaRPr b="1" sz="14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3968" y="3678163"/>
            <a:ext cx="4443299" cy="255093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395" name="Google Shape;395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1143" y="1050777"/>
            <a:ext cx="4967525" cy="285408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396" name="Google Shape;396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69510" y="2428529"/>
            <a:ext cx="1427697" cy="931931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97" name="Google Shape;397;p36"/>
          <p:cNvSpPr txBox="1"/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3333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有聲書-多媒體內容</a:t>
            </a:r>
            <a:endParaRPr b="1" sz="320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98" name="Google Shape;398;p36"/>
          <p:cNvSpPr/>
          <p:nvPr/>
        </p:nvSpPr>
        <p:spPr>
          <a:xfrm>
            <a:off x="6329100" y="1340775"/>
            <a:ext cx="2513100" cy="23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多媒體檔案 </a:t>
            </a:r>
            <a:r>
              <a:rPr b="1" i="1" lang="zh-TW" sz="16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NEW!!!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Microsoft JhengHei"/>
              <a:buAutoNum type="arabicPeriod"/>
            </a:pPr>
            <a:r>
              <a:rPr lang="zh-TW" sz="1600">
                <a:solidFill>
                  <a:srgbClr val="22222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點按</a:t>
            </a:r>
            <a:r>
              <a:rPr b="1" lang="zh-TW" sz="1600">
                <a:solidFill>
                  <a:srgbClr val="FF66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「多媒體」</a:t>
            </a:r>
            <a:r>
              <a:rPr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圖示即可查看所有多媒體檔案之列表</a:t>
            </a:r>
            <a:endParaRPr sz="1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AutoNum type="arabicPeriod"/>
            </a:pPr>
            <a:r>
              <a:rPr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點按欲播放的檔案</a:t>
            </a:r>
            <a:endParaRPr sz="1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AutoNum type="arabicPeriod"/>
            </a:pPr>
            <a:r>
              <a:rPr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跳轉至對應之頁面並播放音檔。</a:t>
            </a:r>
            <a:endParaRPr b="1" sz="1400">
              <a:solidFill>
                <a:srgbClr val="FF66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399" name="Google Shape;399;p36"/>
          <p:cNvCxnSpPr>
            <a:stCxn id="400" idx="3"/>
            <a:endCxn id="398" idx="1"/>
          </p:cNvCxnSpPr>
          <p:nvPr/>
        </p:nvCxnSpPr>
        <p:spPr>
          <a:xfrm flipH="1" rot="10800000">
            <a:off x="5204190" y="2492479"/>
            <a:ext cx="1125000" cy="1115400"/>
          </a:xfrm>
          <a:prstGeom prst="bentConnector3">
            <a:avLst>
              <a:gd fmla="val 49996" name="adj1"/>
            </a:avLst>
          </a:prstGeom>
          <a:noFill/>
          <a:ln cap="flat" cmpd="sng" w="38100">
            <a:solidFill>
              <a:srgbClr val="FF66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00" name="Google Shape;400;p36"/>
          <p:cNvSpPr/>
          <p:nvPr/>
        </p:nvSpPr>
        <p:spPr>
          <a:xfrm>
            <a:off x="4878958" y="3426718"/>
            <a:ext cx="325232" cy="362322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36"/>
          <p:cNvSpPr/>
          <p:nvPr/>
        </p:nvSpPr>
        <p:spPr>
          <a:xfrm>
            <a:off x="7109370" y="5040894"/>
            <a:ext cx="1440160" cy="980393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36"/>
          <p:cNvSpPr/>
          <p:nvPr/>
        </p:nvSpPr>
        <p:spPr>
          <a:xfrm>
            <a:off x="3457801" y="2515121"/>
            <a:ext cx="1427697" cy="189979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36"/>
          <p:cNvSpPr txBox="1"/>
          <p:nvPr/>
        </p:nvSpPr>
        <p:spPr>
          <a:xfrm>
            <a:off x="5113832" y="3080068"/>
            <a:ext cx="42199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3333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①</a:t>
            </a:r>
            <a:endParaRPr b="1" sz="2400">
              <a:solidFill>
                <a:srgbClr val="3333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04" name="Google Shape;404;p36"/>
          <p:cNvSpPr txBox="1"/>
          <p:nvPr/>
        </p:nvSpPr>
        <p:spPr>
          <a:xfrm>
            <a:off x="4441269" y="2117372"/>
            <a:ext cx="4764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3333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②</a:t>
            </a:r>
            <a:endParaRPr b="1" sz="2400">
              <a:solidFill>
                <a:srgbClr val="3333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36"/>
          <p:cNvSpPr txBox="1"/>
          <p:nvPr/>
        </p:nvSpPr>
        <p:spPr>
          <a:xfrm>
            <a:off x="6687378" y="5157192"/>
            <a:ext cx="42199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3333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③</a:t>
            </a:r>
            <a:endParaRPr b="1" sz="2400">
              <a:solidFill>
                <a:srgbClr val="3333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7"/>
          <p:cNvSpPr txBox="1"/>
          <p:nvPr/>
        </p:nvSpPr>
        <p:spPr>
          <a:xfrm>
            <a:off x="285750" y="2571750"/>
            <a:ext cx="928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37"/>
          <p:cNvSpPr txBox="1"/>
          <p:nvPr/>
        </p:nvSpPr>
        <p:spPr>
          <a:xfrm>
            <a:off x="1496640" y="1628800"/>
            <a:ext cx="68199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-274637" lvl="0" marL="274637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440"/>
              <a:buFont typeface="Noto Sans Symbols"/>
              <a:buNone/>
            </a:pP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漢珍數位圖書股份有限公司</a:t>
            </a:r>
            <a:endParaRPr sz="18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74637" lvl="0" marL="274637" marR="0" rtl="0" algn="l">
              <a:lnSpc>
                <a:spcPct val="96000"/>
              </a:lnSpc>
              <a:spcBef>
                <a:spcPts val="360"/>
              </a:spcBef>
              <a:spcAft>
                <a:spcPts val="0"/>
              </a:spcAft>
              <a:buClr>
                <a:srgbClr val="006666"/>
              </a:buClr>
              <a:buSzPts val="1440"/>
              <a:buFont typeface="Noto Sans Symbols"/>
              <a:buNone/>
            </a:pP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【台北總公司】電話：(02)2736-1058   傳真：(02)2736-3001</a:t>
            </a:r>
            <a:endParaRPr/>
          </a:p>
          <a:p>
            <a:pPr indent="-274637" lvl="0" marL="274637" marR="0" rtl="0" algn="l">
              <a:lnSpc>
                <a:spcPct val="96000"/>
              </a:lnSpc>
              <a:spcBef>
                <a:spcPts val="360"/>
              </a:spcBef>
              <a:spcAft>
                <a:spcPts val="0"/>
              </a:spcAft>
              <a:buClr>
                <a:srgbClr val="006666"/>
              </a:buClr>
              <a:buSzPts val="1440"/>
              <a:buFont typeface="Noto Sans Symbols"/>
              <a:buNone/>
            </a:pP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【南部辦事處】電話：(06)302-5369     傳真：(06)302-5427  </a:t>
            </a:r>
            <a:endParaRPr/>
          </a:p>
          <a:p>
            <a:pPr indent="-274637" lvl="0" marL="274637" marR="0" rtl="0" algn="l">
              <a:lnSpc>
                <a:spcPct val="96000"/>
              </a:lnSpc>
              <a:spcBef>
                <a:spcPts val="360"/>
              </a:spcBef>
              <a:spcAft>
                <a:spcPts val="0"/>
              </a:spcAft>
              <a:buClr>
                <a:srgbClr val="006666"/>
              </a:buClr>
              <a:buSzPts val="1440"/>
              <a:buFont typeface="Noto Sans Symbols"/>
              <a:buNone/>
            </a:pP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網址：</a:t>
            </a:r>
            <a:r>
              <a:rPr lang="zh-TW" sz="1800" u="sng">
                <a:solidFill>
                  <a:schemeClr val="hlink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3"/>
              </a:rPr>
              <a:t>www.tbmc.com.tw</a:t>
            </a:r>
            <a:r>
              <a:rPr lang="zh-TW" sz="1800">
                <a:solidFill>
                  <a:schemeClr val="lt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E-mail：</a:t>
            </a:r>
            <a:r>
              <a:rPr lang="zh-TW" sz="1800" u="sng">
                <a:solidFill>
                  <a:schemeClr val="hlink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4"/>
              </a:rPr>
              <a:t>info@tbmc.com.tw</a:t>
            </a:r>
            <a:r>
              <a:rPr lang="zh-TW" sz="1800">
                <a:solidFill>
                  <a:schemeClr val="lt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endParaRPr/>
          </a:p>
        </p:txBody>
      </p:sp>
      <p:pic>
        <p:nvPicPr>
          <p:cNvPr id="412" name="Google Shape;412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19672" y="3429000"/>
            <a:ext cx="27336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60032" y="3831332"/>
            <a:ext cx="23050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3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88024" y="4590055"/>
            <a:ext cx="2520281" cy="529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/>
          <p:nvPr/>
        </p:nvSpPr>
        <p:spPr>
          <a:xfrm>
            <a:off x="457200" y="274638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3333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推薦書籍</a:t>
            </a:r>
            <a:endParaRPr b="1" sz="3200">
              <a:solidFill>
                <a:srgbClr val="3333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3965825" y="2577575"/>
            <a:ext cx="43770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生活中故事無所不在，寫作、聊天、社群貼文、限時動態、直播，甚至行銷文案、上台報告、履歷自我介紹等等的背後都要有好的故事！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用提問釐清故事結構，打造出每個獨一無二的故事，只要7個步驟，每個人都能滔滔不絕的說故事</a:t>
            </a:r>
            <a:endParaRPr sz="1800"/>
          </a:p>
        </p:txBody>
      </p:sp>
      <p:sp>
        <p:nvSpPr>
          <p:cNvPr id="109" name="Google Shape;109;p15"/>
          <p:cNvSpPr txBox="1"/>
          <p:nvPr/>
        </p:nvSpPr>
        <p:spPr>
          <a:xfrm>
            <a:off x="3965825" y="1552125"/>
            <a:ext cx="4477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200">
                <a:solidFill>
                  <a:schemeClr val="accent1"/>
                </a:solidFill>
              </a:rPr>
              <a:t>好故事的力量：從靈感挖掘、打造結構到講出令人難忘故事的秘訣</a:t>
            </a:r>
            <a:endParaRPr b="1" sz="2200">
              <a:solidFill>
                <a:schemeClr val="accent1"/>
              </a:solidFill>
            </a:endParaRPr>
          </a:p>
        </p:txBody>
      </p:sp>
      <p:pic>
        <p:nvPicPr>
          <p:cNvPr id="110" name="Google Shape;110;p1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6000" y="1715681"/>
            <a:ext cx="2418800" cy="3426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10775" y="5142325"/>
            <a:ext cx="868500" cy="86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/>
        </p:nvSpPr>
        <p:spPr>
          <a:xfrm>
            <a:off x="457200" y="274638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3333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推薦書籍</a:t>
            </a:r>
            <a:endParaRPr b="1" sz="3200">
              <a:solidFill>
                <a:srgbClr val="3333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18" name="Google Shape;11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050" y="1594488"/>
            <a:ext cx="2311886" cy="328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6080" y="1594484"/>
            <a:ext cx="2311875" cy="3281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28100" y="1594500"/>
            <a:ext cx="2311875" cy="328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/>
          <p:nvPr/>
        </p:nvSpPr>
        <p:spPr>
          <a:xfrm>
            <a:off x="1017275" y="5102825"/>
            <a:ext cx="1685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毛孩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3705913" y="5118125"/>
            <a:ext cx="1732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生活品味</a:t>
            </a:r>
            <a:endParaRPr/>
          </a:p>
        </p:txBody>
      </p:sp>
      <p:sp>
        <p:nvSpPr>
          <p:cNvPr id="123" name="Google Shape;123;p16"/>
          <p:cNvSpPr txBox="1"/>
          <p:nvPr/>
        </p:nvSpPr>
        <p:spPr>
          <a:xfrm>
            <a:off x="6417932" y="5118125"/>
            <a:ext cx="1732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人際心理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/>
          <p:nvPr/>
        </p:nvSpPr>
        <p:spPr>
          <a:xfrm>
            <a:off x="3454400" y="333375"/>
            <a:ext cx="2235200" cy="706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rgbClr val="3333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行動借閱</a:t>
            </a:r>
            <a:endParaRPr b="1" sz="1800">
              <a:solidFill>
                <a:srgbClr val="3333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9" name="Google Shape;129;p17"/>
          <p:cNvSpPr txBox="1"/>
          <p:nvPr/>
        </p:nvSpPr>
        <p:spPr>
          <a:xfrm>
            <a:off x="2087218" y="2426698"/>
            <a:ext cx="256614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請於 App Store/Play商店下載「udn 讀書館」</a:t>
            </a:r>
            <a:endParaRPr b="1" sz="1600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30" name="Google Shape;130;p17"/>
          <p:cNvSpPr txBox="1"/>
          <p:nvPr/>
        </p:nvSpPr>
        <p:spPr>
          <a:xfrm>
            <a:off x="737660" y="3566771"/>
            <a:ext cx="3887788" cy="1692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000">
                <a:solidFill>
                  <a:srgbClr val="E36C0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下載「</a:t>
            </a:r>
            <a:r>
              <a:rPr b="1" lang="zh-TW" sz="20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udn</a:t>
            </a:r>
            <a:r>
              <a:rPr b="1" lang="zh-TW" sz="2000">
                <a:solidFill>
                  <a:srgbClr val="E36C0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讀書館」 </a:t>
            </a:r>
            <a:r>
              <a:rPr b="1" lang="zh-TW" sz="20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App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000">
                <a:solidFill>
                  <a:srgbClr val="E36C0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即可借閱館藏的</a:t>
            </a:r>
            <a:endParaRPr b="1" sz="2000">
              <a:solidFill>
                <a:srgbClr val="E36C0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000">
                <a:solidFill>
                  <a:srgbClr val="E36C0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電子書/電子雜誌/電子報紙！</a:t>
            </a:r>
            <a:endParaRPr b="1" sz="2000">
              <a:solidFill>
                <a:srgbClr val="E36C0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下載 </a:t>
            </a:r>
            <a:r>
              <a:rPr b="1"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</a:t>
            </a:r>
            <a:r>
              <a:rPr b="1" lang="zh-TW" sz="2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登入→開始借閱！</a:t>
            </a:r>
            <a:endParaRPr/>
          </a:p>
        </p:txBody>
      </p:sp>
      <p:sp>
        <p:nvSpPr>
          <p:cNvPr id="131" name="Google Shape;131;p17"/>
          <p:cNvSpPr/>
          <p:nvPr/>
        </p:nvSpPr>
        <p:spPr>
          <a:xfrm>
            <a:off x="5220072" y="4714130"/>
            <a:ext cx="3292190" cy="554037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000">
                <a:solidFill>
                  <a:schemeClr val="dk2"/>
                </a:solidFill>
                <a:uFill>
                  <a:noFill/>
                </a:uFill>
                <a:latin typeface="Microsoft JhengHei"/>
                <a:ea typeface="Microsoft JhengHei"/>
                <a:cs typeface="Microsoft JhengHei"/>
                <a:sym typeface="Microsoft JhengHe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電腦閱讀</a:t>
            </a:r>
            <a:endParaRPr b="1" sz="300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32" name="Google Shape;132;p17"/>
          <p:cNvSpPr/>
          <p:nvPr/>
        </p:nvSpPr>
        <p:spPr>
          <a:xfrm>
            <a:off x="5220072" y="3566771"/>
            <a:ext cx="3292190" cy="55399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000">
                <a:solidFill>
                  <a:schemeClr val="dk2"/>
                </a:solidFill>
                <a:uFill>
                  <a:noFill/>
                </a:uFill>
                <a:latin typeface="Microsoft JhengHei"/>
                <a:ea typeface="Microsoft JhengHei"/>
                <a:cs typeface="Microsoft JhengHei"/>
                <a:sym typeface="Microsoft JhengHe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手機/平板閱讀</a:t>
            </a:r>
            <a:endParaRPr b="1" sz="300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descr="C:\Users\LITY\Desktop\UDN 新版 APP QR.png" id="133" name="Google Shape;133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20072" y="1763190"/>
            <a:ext cx="1567880" cy="15802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LITY\Desktop\UDN 讀書館 ICON.png" id="134" name="Google Shape;134;p1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6027" y="1727095"/>
            <a:ext cx="1391996" cy="1399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944383" y="2700549"/>
            <a:ext cx="1567879" cy="554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919595" y="1910587"/>
            <a:ext cx="1592667" cy="521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借閱方便簡單：行動/PC 借閱</a:t>
            </a:r>
            <a:endParaRPr sz="4000">
              <a:solidFill>
                <a:srgbClr val="22222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descr="C:\Users\12764\Desktop\2015-03-04_180801.jpg" id="143" name="Google Shape;14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988" y="1196975"/>
            <a:ext cx="7058025" cy="495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9"/>
          <p:cNvPicPr preferRelativeResize="0"/>
          <p:nvPr/>
        </p:nvPicPr>
        <p:blipFill rotWithShape="1">
          <a:blip r:embed="rId3">
            <a:alphaModFix/>
          </a:blip>
          <a:srcRect b="0" l="0" r="0" t="2771"/>
          <a:stretch/>
        </p:blipFill>
        <p:spPr>
          <a:xfrm>
            <a:off x="6120037" y="1362651"/>
            <a:ext cx="2477100" cy="428403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9" name="Google Shape;149;p19"/>
          <p:cNvPicPr preferRelativeResize="0"/>
          <p:nvPr/>
        </p:nvPicPr>
        <p:blipFill rotWithShape="1">
          <a:blip r:embed="rId4">
            <a:alphaModFix/>
          </a:blip>
          <a:srcRect b="0" l="0" r="0" t="2524"/>
          <a:stretch/>
        </p:blipFill>
        <p:spPr>
          <a:xfrm>
            <a:off x="3333450" y="1375638"/>
            <a:ext cx="2477124" cy="429478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C:\Users\LITY\Desktop\UDN 圖檔\主畫面.png" id="150" name="Google Shape;150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6872" y="1373322"/>
            <a:ext cx="2477111" cy="429939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1" name="Google Shape;151;p19"/>
          <p:cNvSpPr/>
          <p:nvPr/>
        </p:nvSpPr>
        <p:spPr>
          <a:xfrm>
            <a:off x="971550" y="116632"/>
            <a:ext cx="7620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3333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手機/平板-APP 書城</a:t>
            </a:r>
            <a:endParaRPr b="1" sz="2000">
              <a:solidFill>
                <a:srgbClr val="3333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52" name="Google Shape;152;p19"/>
          <p:cNvSpPr/>
          <p:nvPr/>
        </p:nvSpPr>
        <p:spPr>
          <a:xfrm>
            <a:off x="722335" y="716328"/>
            <a:ext cx="8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rgbClr val="E36C0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iOS、Android手機、平板     </a:t>
            </a:r>
            <a:endParaRPr b="1" sz="1800">
              <a:solidFill>
                <a:srgbClr val="E36C0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rgbClr val="E36C0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借書、看書、還書，全部都可於APP內完成。</a:t>
            </a:r>
            <a:endParaRPr/>
          </a:p>
        </p:txBody>
      </p:sp>
      <p:sp>
        <p:nvSpPr>
          <p:cNvPr id="153" name="Google Shape;153;p19"/>
          <p:cNvSpPr txBox="1"/>
          <p:nvPr/>
        </p:nvSpPr>
        <p:spPr>
          <a:xfrm>
            <a:off x="3935340" y="5805264"/>
            <a:ext cx="1224000" cy="3387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選擇圖書館</a:t>
            </a:r>
            <a:endParaRPr/>
          </a:p>
        </p:txBody>
      </p:sp>
      <p:sp>
        <p:nvSpPr>
          <p:cNvPr id="154" name="Google Shape;154;p19"/>
          <p:cNvSpPr txBox="1"/>
          <p:nvPr/>
        </p:nvSpPr>
        <p:spPr>
          <a:xfrm>
            <a:off x="345275" y="5805425"/>
            <a:ext cx="2880300" cy="338400"/>
          </a:xfrm>
          <a:prstGeom prst="rect">
            <a:avLst/>
          </a:prstGeom>
          <a:noFill/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APP 首頁點選「選擇圖書館」</a:t>
            </a:r>
            <a:endParaRPr/>
          </a:p>
        </p:txBody>
      </p:sp>
      <p:sp>
        <p:nvSpPr>
          <p:cNvPr id="155" name="Google Shape;155;p19"/>
          <p:cNvSpPr txBox="1"/>
          <p:nvPr/>
        </p:nvSpPr>
        <p:spPr>
          <a:xfrm>
            <a:off x="6120025" y="5805275"/>
            <a:ext cx="2477100" cy="3387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進入圖書館專屬電子書庫</a:t>
            </a:r>
            <a:endParaRPr/>
          </a:p>
        </p:txBody>
      </p:sp>
      <p:sp>
        <p:nvSpPr>
          <p:cNvPr id="156" name="Google Shape;156;p19"/>
          <p:cNvSpPr txBox="1"/>
          <p:nvPr/>
        </p:nvSpPr>
        <p:spPr>
          <a:xfrm>
            <a:off x="648597" y="4773677"/>
            <a:ext cx="2232300" cy="338700"/>
          </a:xfrm>
          <a:prstGeom prst="rect">
            <a:avLst/>
          </a:prstGeom>
          <a:noFill/>
          <a:ln cap="flat" cmpd="sng" w="38100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57" name="Google Shape;157;p19"/>
          <p:cNvSpPr txBox="1"/>
          <p:nvPr/>
        </p:nvSpPr>
        <p:spPr>
          <a:xfrm>
            <a:off x="4043360" y="3335325"/>
            <a:ext cx="1008000" cy="338700"/>
          </a:xfrm>
          <a:prstGeom prst="rect">
            <a:avLst/>
          </a:prstGeom>
          <a:noFill/>
          <a:ln cap="flat" cmpd="sng" w="38100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0"/>
          <p:cNvPicPr preferRelativeResize="0"/>
          <p:nvPr/>
        </p:nvPicPr>
        <p:blipFill rotWithShape="1">
          <a:blip r:embed="rId3">
            <a:alphaModFix/>
          </a:blip>
          <a:srcRect b="0" l="0" r="0" t="2771"/>
          <a:stretch/>
        </p:blipFill>
        <p:spPr>
          <a:xfrm>
            <a:off x="6245300" y="863001"/>
            <a:ext cx="2477100" cy="428403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3" name="Google Shape;163;p20"/>
          <p:cNvPicPr preferRelativeResize="0"/>
          <p:nvPr/>
        </p:nvPicPr>
        <p:blipFill rotWithShape="1">
          <a:blip r:embed="rId4">
            <a:alphaModFix/>
          </a:blip>
          <a:srcRect b="0" l="0" r="0" t="3016"/>
          <a:stretch/>
        </p:blipFill>
        <p:spPr>
          <a:xfrm>
            <a:off x="3258513" y="831838"/>
            <a:ext cx="2519623" cy="43463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4" name="Google Shape;164;p20"/>
          <p:cNvSpPr txBox="1"/>
          <p:nvPr/>
        </p:nvSpPr>
        <p:spPr>
          <a:xfrm>
            <a:off x="3251825" y="5406325"/>
            <a:ext cx="2592300" cy="8310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輸入行動借閱帳密後，點按「登入」，可選擇「保持登入狀態」。</a:t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65" name="Google Shape;165;p20"/>
          <p:cNvSpPr txBox="1"/>
          <p:nvPr/>
        </p:nvSpPr>
        <p:spPr>
          <a:xfrm>
            <a:off x="440650" y="5406325"/>
            <a:ext cx="2376300" cy="831000"/>
          </a:xfrm>
          <a:prstGeom prst="rect">
            <a:avLst/>
          </a:prstGeom>
          <a:noFill/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選擇喜歡的電子書刊，點按「借閱」，或可「加入收藏」。</a:t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66" name="Google Shape;166;p20"/>
          <p:cNvPicPr preferRelativeResize="0"/>
          <p:nvPr/>
        </p:nvPicPr>
        <p:blipFill rotWithShape="1">
          <a:blip r:embed="rId5">
            <a:alphaModFix/>
          </a:blip>
          <a:srcRect b="17733" l="0" r="0" t="3107"/>
          <a:stretch/>
        </p:blipFill>
        <p:spPr>
          <a:xfrm>
            <a:off x="440643" y="882857"/>
            <a:ext cx="2350701" cy="434636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7" name="Google Shape;167;p20"/>
          <p:cNvSpPr txBox="1"/>
          <p:nvPr/>
        </p:nvSpPr>
        <p:spPr>
          <a:xfrm>
            <a:off x="1003925" y="4293095"/>
            <a:ext cx="1224136" cy="396000"/>
          </a:xfrm>
          <a:prstGeom prst="rect">
            <a:avLst/>
          </a:prstGeom>
          <a:noFill/>
          <a:ln cap="flat" cmpd="sng" w="38100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68" name="Google Shape;168;p20"/>
          <p:cNvSpPr txBox="1"/>
          <p:nvPr/>
        </p:nvSpPr>
        <p:spPr>
          <a:xfrm>
            <a:off x="3509423" y="4194000"/>
            <a:ext cx="2017800" cy="338700"/>
          </a:xfrm>
          <a:prstGeom prst="rect">
            <a:avLst/>
          </a:prstGeom>
          <a:noFill/>
          <a:ln cap="flat" cmpd="sng" w="38100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69" name="Google Shape;169;p20"/>
          <p:cNvSpPr txBox="1"/>
          <p:nvPr/>
        </p:nvSpPr>
        <p:spPr>
          <a:xfrm>
            <a:off x="6246000" y="5529325"/>
            <a:ext cx="2477100" cy="5850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點選</a:t>
            </a:r>
            <a:r>
              <a:rPr b="1"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下方</a:t>
            </a:r>
            <a:r>
              <a:rPr b="1"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「書櫃」</a:t>
            </a:r>
            <a:r>
              <a:rPr b="1"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欄，即可</a:t>
            </a:r>
            <a:r>
              <a:rPr b="1"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開始閱讀。</a:t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70" name="Google Shape;170;p20"/>
          <p:cNvSpPr txBox="1"/>
          <p:nvPr/>
        </p:nvSpPr>
        <p:spPr>
          <a:xfrm>
            <a:off x="1166018" y="3943335"/>
            <a:ext cx="946693" cy="306249"/>
          </a:xfrm>
          <a:prstGeom prst="rect">
            <a:avLst/>
          </a:prstGeom>
          <a:noFill/>
          <a:ln cap="flat" cmpd="sng" w="38100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71" name="Google Shape;171;p20"/>
          <p:cNvSpPr txBox="1"/>
          <p:nvPr/>
        </p:nvSpPr>
        <p:spPr>
          <a:xfrm>
            <a:off x="7271596" y="4808350"/>
            <a:ext cx="424500" cy="338700"/>
          </a:xfrm>
          <a:prstGeom prst="rect">
            <a:avLst/>
          </a:prstGeom>
          <a:noFill/>
          <a:ln cap="flat" cmpd="sng" w="38100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72" name="Google Shape;172;p20"/>
          <p:cNvSpPr/>
          <p:nvPr/>
        </p:nvSpPr>
        <p:spPr>
          <a:xfrm>
            <a:off x="2853925" y="2924950"/>
            <a:ext cx="335400" cy="233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25400">
            <a:solidFill>
              <a:srgbClr val="9748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0"/>
          <p:cNvSpPr/>
          <p:nvPr/>
        </p:nvSpPr>
        <p:spPr>
          <a:xfrm>
            <a:off x="5844013" y="2924950"/>
            <a:ext cx="335400" cy="233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25400">
            <a:solidFill>
              <a:srgbClr val="9748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1"/>
          <p:cNvPicPr preferRelativeResize="0"/>
          <p:nvPr/>
        </p:nvPicPr>
        <p:blipFill rotWithShape="1">
          <a:blip r:embed="rId3">
            <a:alphaModFix/>
          </a:blip>
          <a:srcRect b="6848" l="0" r="0" t="2777"/>
          <a:stretch/>
        </p:blipFill>
        <p:spPr>
          <a:xfrm>
            <a:off x="1865154" y="1104016"/>
            <a:ext cx="2101406" cy="443592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9" name="Google Shape;179;p21"/>
          <p:cNvSpPr txBox="1"/>
          <p:nvPr/>
        </p:nvSpPr>
        <p:spPr>
          <a:xfrm>
            <a:off x="1914325" y="1390950"/>
            <a:ext cx="612000" cy="324000"/>
          </a:xfrm>
          <a:prstGeom prst="rect">
            <a:avLst/>
          </a:prstGeom>
          <a:noFill/>
          <a:ln cap="flat" cmpd="sng" w="38100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80" name="Google Shape;180;p21"/>
          <p:cNvSpPr txBox="1"/>
          <p:nvPr/>
        </p:nvSpPr>
        <p:spPr>
          <a:xfrm>
            <a:off x="5036475" y="4954924"/>
            <a:ext cx="2087400" cy="5850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「預約冊數」 可以查詢預約紀錄或取消。</a:t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81" name="Google Shape;181;p21"/>
          <p:cNvPicPr preferRelativeResize="0"/>
          <p:nvPr/>
        </p:nvPicPr>
        <p:blipFill rotWithShape="1">
          <a:blip r:embed="rId4">
            <a:alphaModFix/>
          </a:blip>
          <a:srcRect b="24478" l="0" r="0" t="2942"/>
          <a:stretch/>
        </p:blipFill>
        <p:spPr>
          <a:xfrm>
            <a:off x="5036471" y="1104025"/>
            <a:ext cx="1945870" cy="329875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2" name="Google Shape;182;p21"/>
          <p:cNvSpPr/>
          <p:nvPr/>
        </p:nvSpPr>
        <p:spPr>
          <a:xfrm>
            <a:off x="762000" y="184085"/>
            <a:ext cx="7620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3333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我的書櫃</a:t>
            </a:r>
            <a:endParaRPr b="1" sz="2000">
              <a:solidFill>
                <a:srgbClr val="3333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