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7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9.jpg" ContentType="image/jpe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12.jpg" ContentType="image/jpeg"/>
  <Override PartName="/ppt/notesSlides/notesSlide10.xml" ContentType="application/vnd.openxmlformats-officedocument.presentationml.notesSlide+xml"/>
  <Override PartName="/ppt/media/image13.jpg" ContentType="image/jpe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15.jpg" ContentType="image/jpeg"/>
  <Override PartName="/ppt/notesSlides/notesSlide13.xml" ContentType="application/vnd.openxmlformats-officedocument.presentationml.notesSlide+xml"/>
  <Override PartName="/ppt/media/image16.jpg" ContentType="image/jpeg"/>
  <Override PartName="/ppt/notesSlides/notesSlide14.xml" ContentType="application/vnd.openxmlformats-officedocument.presentationml.notesSlide+xml"/>
  <Override PartName="/ppt/media/image17.jpg" ContentType="image/jpeg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326" r:id="rId3"/>
    <p:sldId id="300" r:id="rId4"/>
    <p:sldId id="301" r:id="rId5"/>
    <p:sldId id="316" r:id="rId6"/>
    <p:sldId id="323" r:id="rId7"/>
    <p:sldId id="317" r:id="rId8"/>
    <p:sldId id="324" r:id="rId9"/>
    <p:sldId id="318" r:id="rId10"/>
    <p:sldId id="319" r:id="rId11"/>
    <p:sldId id="325" r:id="rId12"/>
    <p:sldId id="320" r:id="rId13"/>
    <p:sldId id="321" r:id="rId14"/>
    <p:sldId id="322" r:id="rId15"/>
    <p:sldId id="282" r:id="rId16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2266" autoAdjust="0"/>
  </p:normalViewPr>
  <p:slideViewPr>
    <p:cSldViewPr snapToGrid="0">
      <p:cViewPr varScale="1">
        <p:scale>
          <a:sx n="60" d="100"/>
          <a:sy n="60" d="100"/>
        </p:scale>
        <p:origin x="109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A6C0D-1538-436B-8156-3557B93BD769}" type="datetimeFigureOut">
              <a:rPr lang="zh-TW" altLang="en-US" smtClean="0"/>
              <a:t>2022/2/14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1A9B2-87CA-4434-B811-640DB3274B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722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各位同學大家好，今天要跟各位介紹的電子資源是 </a:t>
            </a:r>
            <a:r>
              <a:rPr lang="en-US" altLang="zh-TW" dirty="0" smtClean="0"/>
              <a:t>I Got </a:t>
            </a:r>
            <a:r>
              <a:rPr lang="zh-TW" altLang="en-US" dirty="0" smtClean="0"/>
              <a:t>線上英語學習測驗系統</a:t>
            </a: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主要會針對 學生版的功能進行解說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A9B2-87CA-4434-B811-640DB3274B83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1838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進行複習的時候，在畫面左上角點選鑰匙圖示會出現正確答案，點按資料夾圖示則會出現試題及答案的解說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A9B2-87CA-4434-B811-640DB3274B83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0020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系統上除了修課老師設定好的作業、考試以及教材之外，</a:t>
            </a:r>
            <a:endParaRPr lang="en-US" altLang="zh-TW" dirty="0" smtClean="0"/>
          </a:p>
          <a:p>
            <a:r>
              <a:rPr lang="zh-TW" altLang="en-US" dirty="0" smtClean="0"/>
              <a:t>同學也可以進行全民英檢、新多益、托福考試的模擬測驗。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59909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只要點選想要測驗的類別，然後選擇測驗的回數即可進行模擬測驗。</a:t>
            </a:r>
          </a:p>
          <a:p>
            <a:r>
              <a:rPr lang="zh-TW" altLang="en-US" dirty="0" smtClean="0"/>
              <a:t>以新多益為例，系統目前共有</a:t>
            </a:r>
            <a:r>
              <a:rPr lang="en-US" altLang="zh-TW" dirty="0" smtClean="0"/>
              <a:t>13</a:t>
            </a:r>
            <a:r>
              <a:rPr lang="zh-TW" altLang="en-US" dirty="0" smtClean="0"/>
              <a:t>回的練習題庫。</a:t>
            </a:r>
            <a:endParaRPr lang="en-US" altLang="zh-TW" dirty="0" smtClean="0"/>
          </a:p>
          <a:p>
            <a:pPr marL="204300" indent="-196567"/>
            <a:r>
              <a:rPr lang="zh-TW" altLang="en-US" dirty="0" smtClean="0"/>
              <a:t>點選想要練習的回數之後，系統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會先</a:t>
            </a:r>
            <a:r>
              <a:rPr lang="zh-TW" altLang="en-US" sz="1200" spc="-1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跳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出下圖的</a:t>
            </a:r>
            <a:r>
              <a:rPr lang="zh-TW" altLang="en-US" sz="1200" spc="-1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彈跳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視</a:t>
            </a:r>
            <a:r>
              <a:rPr lang="zh-TW" altLang="en-US" sz="1200" spc="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窗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/>
              </a:rPr>
              <a:t>。</a:t>
            </a:r>
            <a:endParaRPr lang="en-US" altLang="zh-TW" sz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新細明體"/>
            </a:endParaRPr>
          </a:p>
          <a:p>
            <a:pPr marL="204300" indent="-196567"/>
            <a:r>
              <a:rPr lang="zh-TW" altLang="en-US" sz="1200" spc="-1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若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是要</a:t>
            </a:r>
            <a:r>
              <a:rPr lang="zh-TW" altLang="en-US" sz="1200" spc="-1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進入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一個新</a:t>
            </a:r>
            <a:r>
              <a:rPr lang="zh-TW" altLang="en-US" sz="1200" spc="-1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的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測</a:t>
            </a:r>
            <a:r>
              <a:rPr lang="zh-TW" altLang="en-US" sz="1200" spc="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驗</a:t>
            </a:r>
            <a:r>
              <a:rPr lang="zh-TW" altLang="en-US" sz="1200" spc="-1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，請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點選取</a:t>
            </a:r>
            <a:r>
              <a:rPr lang="zh-TW" altLang="en-US" sz="1200" spc="-9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消</a:t>
            </a:r>
            <a:r>
              <a:rPr lang="zh-TW" altLang="en-US" sz="1200" spc="-10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，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再進</a:t>
            </a:r>
            <a:r>
              <a:rPr lang="zh-TW" altLang="en-US" sz="1200" spc="-1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入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測</a:t>
            </a:r>
            <a:r>
              <a:rPr lang="zh-TW" altLang="en-US" sz="1200" spc="-99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驗</a:t>
            </a:r>
            <a:r>
              <a:rPr lang="zh-TW" altLang="en-US" sz="1200" spc="-10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/>
              </a:rPr>
              <a:t>。</a:t>
            </a:r>
            <a:endParaRPr lang="en-US" altLang="zh-TW" sz="1200" spc="-103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新細明體"/>
            </a:endParaRPr>
          </a:p>
          <a:p>
            <a:pPr marL="204300" indent="-196567"/>
            <a:r>
              <a:rPr lang="zh-TW" altLang="en-US" sz="1200" spc="-1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/>
              </a:rPr>
              <a:t>若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/>
              </a:rPr>
              <a:t>是要繼</a:t>
            </a:r>
            <a:r>
              <a:rPr lang="zh-TW" altLang="en-US" sz="1200" spc="-1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/>
              </a:rPr>
              <a:t>續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/>
              </a:rPr>
              <a:t>之前</a:t>
            </a:r>
            <a:r>
              <a:rPr lang="zh-TW" altLang="en-US" sz="1200" spc="-1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/>
              </a:rPr>
              <a:t>未完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/>
              </a:rPr>
              <a:t>成的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測</a:t>
            </a:r>
            <a:r>
              <a:rPr lang="zh-TW" altLang="en-US" sz="1200" spc="-10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驗，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請點</a:t>
            </a:r>
            <a:r>
              <a:rPr lang="zh-TW" altLang="en-US" sz="1200" spc="-1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選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確</a:t>
            </a:r>
            <a:r>
              <a:rPr lang="zh-TW" altLang="en-US" sz="1200" spc="-10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定</a:t>
            </a:r>
            <a:r>
              <a:rPr lang="zh-TW" altLang="en-US" sz="1200" spc="-9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，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繼續</a:t>
            </a:r>
            <a:r>
              <a:rPr lang="zh-TW" altLang="en-US" sz="1200" spc="6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測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驗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/>
              </a:rPr>
              <a:t>。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  <a:cs typeface="新細明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A9B2-87CA-4434-B811-640DB3274B83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7601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如果老師有設定闖關遊戲可以參加，點選闖關遊戲之後就可以看見遊戲列表。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A9B2-87CA-4434-B811-640DB3274B83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2092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以上是 </a:t>
            </a:r>
            <a:r>
              <a:rPr lang="en-US" altLang="zh-TW" dirty="0" smtClean="0"/>
              <a:t>I Got </a:t>
            </a:r>
            <a:r>
              <a:rPr lang="zh-TW" altLang="en-US" dirty="0" smtClean="0"/>
              <a:t>英語線上學習測驗系統的操作介紹，</a:t>
            </a:r>
            <a:endParaRPr lang="en-US" altLang="zh-TW" smtClean="0"/>
          </a:p>
          <a:p>
            <a:r>
              <a:rPr lang="zh-TW" altLang="en-US" smtClean="0"/>
              <a:t>如</a:t>
            </a:r>
            <a:r>
              <a:rPr lang="zh-TW" altLang="en-US" dirty="0" smtClean="0"/>
              <a:t>有系統相關問題，歡迎電洽圖書館詢問。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A9B2-87CA-4434-B811-640DB3274B83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3522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感謝您的聆聽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A9B2-87CA-4434-B811-640DB3274B83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0175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>
                <a:ea typeface="+mn-ea"/>
              </a:rPr>
              <a:t>首先，我們從圖書館網站首頁的「熱門服務」找到「</a:t>
            </a:r>
            <a:r>
              <a:rPr lang="zh-TW" altLang="en-US" dirty="0" smtClean="0"/>
              <a:t> </a:t>
            </a:r>
            <a:r>
              <a:rPr lang="en-US" altLang="zh-TW" dirty="0" smtClean="0"/>
              <a:t>I Got </a:t>
            </a:r>
            <a:r>
              <a:rPr lang="zh-TW" altLang="en-US" dirty="0" smtClean="0"/>
              <a:t>線上英語學習系統</a:t>
            </a:r>
            <a:r>
              <a:rPr lang="zh-TW" altLang="en-US" dirty="0" smtClean="0">
                <a:ea typeface="+mn-ea"/>
              </a:rPr>
              <a:t>」的圖示，直接點選進入</a:t>
            </a:r>
            <a:endParaRPr lang="zh-TW" altLang="zh-TW" dirty="0" smtClean="0">
              <a:ea typeface="+mn-ea"/>
            </a:endParaRPr>
          </a:p>
          <a:p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A9B2-87CA-4434-B811-640DB3274B83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586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55712">
              <a:defRPr/>
            </a:pPr>
            <a:r>
              <a:rPr lang="zh-TW" altLang="en-US" dirty="0" smtClean="0">
                <a:ea typeface="+mn-ea"/>
              </a:rPr>
              <a:t>請輸入學校個人 </a:t>
            </a:r>
            <a:r>
              <a:rPr lang="en-US" altLang="zh-TW" dirty="0" smtClean="0">
                <a:ea typeface="+mn-ea"/>
              </a:rPr>
              <a:t>e-mail </a:t>
            </a:r>
            <a:r>
              <a:rPr lang="zh-TW" altLang="en-US" dirty="0" smtClean="0">
                <a:ea typeface="+mn-ea"/>
              </a:rPr>
              <a:t>的帳號與密碼（也就是</a:t>
            </a:r>
            <a:r>
              <a:rPr lang="en-US" altLang="zh-TW" dirty="0" smtClean="0">
                <a:ea typeface="+mn-ea"/>
              </a:rPr>
              <a:t>SIP</a:t>
            </a:r>
            <a:r>
              <a:rPr lang="zh-TW" altLang="en-US" dirty="0" smtClean="0">
                <a:ea typeface="+mn-ea"/>
              </a:rPr>
              <a:t>的帳密）後登入</a:t>
            </a:r>
            <a:endParaRPr lang="zh-TW" altLang="zh-TW" dirty="0" smtClean="0">
              <a:ea typeface="+mn-ea"/>
            </a:endParaRPr>
          </a:p>
          <a:p>
            <a:pPr eaLnBrk="1" hangingPunct="1"/>
            <a:endParaRPr lang="zh-TW" altLang="zh-TW" dirty="0" smtClean="0">
              <a:ea typeface="+mn-ea"/>
            </a:endParaRP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886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登入系統後會看到三個部分，</a:t>
            </a:r>
            <a:r>
              <a:rPr lang="en-US" altLang="zh-TW" dirty="0" smtClean="0"/>
              <a:t>Personal</a:t>
            </a:r>
            <a:r>
              <a:rPr lang="zh-TW" altLang="en-US" dirty="0" smtClean="0"/>
              <a:t> 包含個人相關的選修課程、課程行事曆、個人資料等選項；</a:t>
            </a:r>
            <a:endParaRPr lang="en-US" altLang="zh-TW" dirty="0" smtClean="0"/>
          </a:p>
          <a:p>
            <a:r>
              <a:rPr lang="en-US" dirty="0" smtClean="0"/>
              <a:t>Learning</a:t>
            </a:r>
            <a:r>
              <a:rPr lang="zh-TW" altLang="en-US" dirty="0" smtClean="0"/>
              <a:t> 自學練習部分，包含全民英檢、新多益、托福測驗、以及開放教材等選項；</a:t>
            </a:r>
            <a:endParaRPr lang="en-US" altLang="zh-TW" dirty="0" smtClean="0"/>
          </a:p>
          <a:p>
            <a:r>
              <a:rPr lang="zh-TW" altLang="en-US" dirty="0" smtClean="0"/>
              <a:t>此外還有闖關遊戲的部分。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7750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點選課程行事曆選項進入後會看到跟自己有關的所有課程作業、考試以及教材的列表資訊</a:t>
            </a:r>
            <a:endParaRPr lang="en-US" altLang="zh-TW" dirty="0" smtClean="0"/>
          </a:p>
          <a:p>
            <a:r>
              <a:rPr lang="zh-TW" altLang="en-US" dirty="0" smtClean="0"/>
              <a:t>灰底代表期限已過，目前已無法再使用。而黃底則代表目前還在期限內可以使用的項目。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A9B2-87CA-4434-B811-640DB3274B83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4077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進入考試</a:t>
            </a:r>
            <a:r>
              <a:rPr lang="zh-TW" altLang="en-US" sz="1200" spc="-1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前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，會先</a:t>
            </a:r>
            <a:r>
              <a:rPr lang="zh-TW" altLang="en-US" sz="1200" spc="-1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跳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出一</a:t>
            </a:r>
            <a:r>
              <a:rPr lang="zh-TW" altLang="en-US" sz="1200" spc="-1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彈跳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視</a:t>
            </a:r>
            <a:r>
              <a:rPr lang="zh-TW" altLang="en-US" sz="1200" spc="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窗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/>
              </a:rPr>
              <a:t>。</a:t>
            </a:r>
            <a:r>
              <a:rPr lang="zh-TW" altLang="en-US" sz="1200" spc="-1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若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是要</a:t>
            </a:r>
            <a:r>
              <a:rPr lang="zh-TW" altLang="en-US" sz="1200" spc="-1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進入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一個新</a:t>
            </a:r>
            <a:r>
              <a:rPr lang="zh-TW" altLang="en-US" sz="1200" spc="-1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的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測</a:t>
            </a:r>
            <a:r>
              <a:rPr lang="zh-TW" altLang="en-US" sz="1200" spc="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驗</a:t>
            </a:r>
            <a:r>
              <a:rPr lang="zh-TW" altLang="en-US" sz="1200" spc="-1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，請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點選取</a:t>
            </a:r>
            <a:r>
              <a:rPr lang="zh-TW" altLang="en-US" sz="1200" spc="-9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消</a:t>
            </a:r>
            <a:r>
              <a:rPr lang="zh-TW" altLang="en-US" sz="1200" spc="-10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，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再進</a:t>
            </a:r>
            <a:r>
              <a:rPr lang="zh-TW" altLang="en-US" sz="1200" spc="-1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入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測</a:t>
            </a:r>
            <a:r>
              <a:rPr lang="zh-TW" altLang="en-US" sz="1200" spc="-99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驗</a:t>
            </a:r>
            <a:r>
              <a:rPr lang="zh-TW" altLang="en-US" sz="1200" spc="-10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/>
              </a:rPr>
              <a:t>。</a:t>
            </a:r>
            <a:r>
              <a:rPr lang="zh-TW" altLang="en-US" sz="1200" spc="-1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/>
              </a:rPr>
              <a:t>若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/>
              </a:rPr>
              <a:t>是要繼</a:t>
            </a:r>
            <a:r>
              <a:rPr lang="zh-TW" altLang="en-US" sz="1200" spc="-1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/>
              </a:rPr>
              <a:t>續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/>
              </a:rPr>
              <a:t>之前</a:t>
            </a:r>
            <a:r>
              <a:rPr lang="zh-TW" altLang="en-US" sz="1200" spc="-1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/>
              </a:rPr>
              <a:t>未完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/>
              </a:rPr>
              <a:t>成的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測</a:t>
            </a:r>
            <a:r>
              <a:rPr lang="zh-TW" altLang="en-US" sz="1200" spc="-10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驗，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請點</a:t>
            </a:r>
            <a:r>
              <a:rPr lang="zh-TW" altLang="en-US" sz="1200" spc="-1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選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確</a:t>
            </a:r>
            <a:r>
              <a:rPr lang="zh-TW" altLang="en-US" sz="1200" spc="-10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定</a:t>
            </a:r>
            <a:r>
              <a:rPr lang="zh-TW" altLang="en-US" sz="1200" spc="-9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，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繼續</a:t>
            </a:r>
            <a:r>
              <a:rPr lang="zh-TW" altLang="en-US" sz="1200" spc="6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測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驗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/>
              </a:rPr>
              <a:t>。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8189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進入課程教師設定好的測驗之後，左上方會出現倒數計時器，測驗需在時間限制內完成。</a:t>
            </a:r>
            <a:endParaRPr lang="en-US" altLang="zh-TW" dirty="0" smtClean="0"/>
          </a:p>
          <a:p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測驗通常包含聽力以及閱讀兩大類型，</a:t>
            </a:r>
            <a:r>
              <a:rPr lang="zh-TW" altLang="en-US" dirty="0" smtClean="0"/>
              <a:t>聽力測驗部分，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請點選 </a:t>
            </a:r>
            <a:r>
              <a:rPr lang="en-US" altLang="zh-TW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play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 圖示，會有</a:t>
            </a:r>
            <a:r>
              <a:rPr lang="zh-TW" altLang="en-US" sz="1200" spc="-1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聲音朗讀題目及各個選項的答案，選擇好答案後請按下一題繼續測驗。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A9B2-87CA-4434-B811-640DB3274B83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351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 smtClean="0">
                <a:latin typeface="微軟正黑體"/>
                <a:cs typeface="微軟正黑體"/>
              </a:rPr>
              <a:t>測驗結束會馬上</a:t>
            </a:r>
            <a:r>
              <a:rPr lang="zh-TW" altLang="en-US" sz="1200" spc="-10" dirty="0" smtClean="0">
                <a:latin typeface="微軟正黑體"/>
                <a:cs typeface="微軟正黑體"/>
              </a:rPr>
              <a:t>出</a:t>
            </a:r>
            <a:r>
              <a:rPr lang="zh-TW" altLang="en-US" sz="1200" dirty="0" smtClean="0">
                <a:latin typeface="微軟正黑體"/>
                <a:cs typeface="微軟正黑體"/>
              </a:rPr>
              <a:t>現成</a:t>
            </a:r>
            <a:r>
              <a:rPr lang="zh-TW" altLang="en-US" sz="1200" spc="-10" dirty="0" smtClean="0">
                <a:latin typeface="微軟正黑體"/>
                <a:cs typeface="微軟正黑體"/>
              </a:rPr>
              <a:t>績</a:t>
            </a:r>
            <a:r>
              <a:rPr lang="zh-TW" altLang="en-US" sz="1200" dirty="0" smtClean="0">
                <a:latin typeface="微軟正黑體"/>
                <a:cs typeface="微軟正黑體"/>
              </a:rPr>
              <a:t>視窗</a:t>
            </a:r>
            <a:r>
              <a:rPr lang="en-US" altLang="zh-TW" sz="1200" dirty="0" smtClean="0">
                <a:latin typeface="微軟正黑體"/>
                <a:cs typeface="微軟正黑體"/>
              </a:rPr>
              <a:t>,</a:t>
            </a:r>
            <a:r>
              <a:rPr lang="en-US" altLang="zh-TW" sz="1200" baseline="0" dirty="0" smtClean="0">
                <a:latin typeface="微軟正黑體"/>
                <a:cs typeface="微軟正黑體"/>
              </a:rPr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0637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凡是參加過的考試項目在系統上都會留下記錄，同學可以隨時進行複習。</a:t>
            </a:r>
          </a:p>
          <a:p>
            <a:r>
              <a:rPr lang="zh-TW" altLang="en-US" dirty="0" smtClean="0"/>
              <a:t>點選課程考試記錄，可針對考過的整份考卷進行複習，</a:t>
            </a:r>
          </a:p>
          <a:p>
            <a:r>
              <a:rPr lang="zh-TW" altLang="en-US" dirty="0" smtClean="0"/>
              <a:t>而選擇課程考試答錯複習，則只會出現答錯的題目，同學可依照自己的需求，選擇複習的模式。</a:t>
            </a:r>
          </a:p>
          <a:p>
            <a:r>
              <a:rPr lang="zh-TW" altLang="en-US" dirty="0" smtClean="0"/>
              <a:t>要注意的一點，課程、考試是否可以複習為老師的設定，老師有設定公布答案才能複習。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A9B2-87CA-4434-B811-640DB3274B83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339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TW" altLang="en-US" dirty="0" smtClean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 smtClean="0"/>
              <a:t>健行科技大學圖書館</a:t>
            </a:r>
            <a:endParaRPr lang="zh-CN" altLang="en-US" dirty="0" smtClean="0"/>
          </a:p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41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6279"/>
            <a:fld id="{81D60167-4931-47E6-BA6A-407CBD079E47}" type="slidenum">
              <a:rPr lang="en-US" altLang="zh-TW" spc="-3" smtClean="0"/>
              <a:pPr marL="16279"/>
              <a:t>‹#›</a:t>
            </a:fld>
            <a:endParaRPr lang="en-US" altLang="zh-TW" spc="-3" dirty="0"/>
          </a:p>
        </p:txBody>
      </p:sp>
      <p:sp>
        <p:nvSpPr>
          <p:cNvPr id="5" name="矩形 4"/>
          <p:cNvSpPr/>
          <p:nvPr userDrawn="1"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" name="标题 1"/>
          <p:cNvSpPr txBox="1">
            <a:spLocks/>
          </p:cNvSpPr>
          <p:nvPr userDrawn="1"/>
        </p:nvSpPr>
        <p:spPr>
          <a:xfrm>
            <a:off x="480060" y="136673"/>
            <a:ext cx="10515600" cy="378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CN" sz="1400" b="1" dirty="0" smtClean="0">
                <a:solidFill>
                  <a:schemeClr val="accent6">
                    <a:lumMod val="75000"/>
                  </a:schemeClr>
                </a:solidFill>
              </a:rPr>
              <a:t>I GOT</a:t>
            </a:r>
            <a:r>
              <a:rPr lang="zh-TW" altLang="en-US" sz="1400" b="1" dirty="0" smtClean="0">
                <a:solidFill>
                  <a:schemeClr val="accent6">
                    <a:lumMod val="75000"/>
                  </a:schemeClr>
                </a:solidFill>
              </a:rPr>
              <a:t>線上英語學習測驗系統</a:t>
            </a:r>
            <a:endParaRPr lang="zh-CN" alt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489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 hasCustomPrompt="1"/>
          </p:nvPr>
        </p:nvSpPr>
        <p:spPr>
          <a:xfrm>
            <a:off x="2351584" y="1"/>
            <a:ext cx="8291016" cy="774740"/>
          </a:xfrm>
        </p:spPr>
        <p:txBody>
          <a:bodyPr>
            <a:normAutofit/>
          </a:bodyPr>
          <a:lstStyle>
            <a:lvl1pPr>
              <a:defRPr sz="4400" b="0" spc="300">
                <a:solidFill>
                  <a:schemeClr val="tx1"/>
                </a:solidFill>
                <a:effectLst/>
                <a:latin typeface="Microsoft Sans Serif" panose="020B0604020202020204" pitchFamily="34" charset="0"/>
                <a:ea typeface="微软雅黑" panose="020B0503020204020204" pitchFamily="34" charset="-122"/>
                <a:cs typeface="Microsoft Sans Serif" panose="020B0604020202020204" pitchFamily="34" charset="0"/>
              </a:defRPr>
            </a:lvl1pPr>
          </a:lstStyle>
          <a:p>
            <a:r>
              <a:rPr lang="zh-CN" altLang="en-US" dirty="0" smtClean="0"/>
              <a:t>单击此处编辑母版标题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909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066800"/>
            <a:ext cx="10515600" cy="511016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lnSpc>
                <a:spcPct val="150000"/>
              </a:lnSpc>
              <a:defRPr sz="2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lnSpc>
                <a:spcPct val="150000"/>
              </a:lnSpc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lnSpc>
                <a:spcPct val="150000"/>
              </a:lnSpc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lnSpc>
                <a:spcPct val="150000"/>
              </a:lnSpc>
              <a:defRPr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 smtClean="0"/>
              <a:t>健行科技大學圖書館</a:t>
            </a:r>
            <a:endParaRPr lang="zh-CN" altLang="en-US" dirty="0" smtClean="0"/>
          </a:p>
        </p:txBody>
      </p:sp>
      <p:sp>
        <p:nvSpPr>
          <p:cNvPr id="7" name="矩形 6"/>
          <p:cNvSpPr/>
          <p:nvPr userDrawn="1"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9" name="标题 1"/>
          <p:cNvSpPr txBox="1">
            <a:spLocks/>
          </p:cNvSpPr>
          <p:nvPr userDrawn="1"/>
        </p:nvSpPr>
        <p:spPr>
          <a:xfrm>
            <a:off x="480060" y="136673"/>
            <a:ext cx="10515600" cy="378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CN" sz="1400" b="1" dirty="0" smtClean="0">
                <a:solidFill>
                  <a:schemeClr val="accent6">
                    <a:lumMod val="75000"/>
                  </a:schemeClr>
                </a:solidFill>
              </a:rPr>
              <a:t>I GOT</a:t>
            </a:r>
            <a:r>
              <a:rPr lang="zh-TW" altLang="en-US" sz="1400" b="1" dirty="0" smtClean="0">
                <a:solidFill>
                  <a:schemeClr val="accent6">
                    <a:lumMod val="75000"/>
                  </a:schemeClr>
                </a:solidFill>
              </a:rPr>
              <a:t>線上英語學習測驗系統</a:t>
            </a:r>
            <a:endParaRPr lang="zh-CN" alt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 smtClean="0"/>
              <a:t>健行科技大學圖書館</a:t>
            </a:r>
            <a:endParaRPr lang="zh-CN" altLang="en-US" dirty="0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 smtClean="0"/>
              <a:t>健行科技大學圖書館</a:t>
            </a:r>
            <a:endParaRPr lang="zh-CN" altLang="en-US" dirty="0" smtClean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 smtClean="0"/>
              <a:t>健行科技大學圖書館</a:t>
            </a:r>
            <a:endParaRPr lang="zh-CN" altLang="en-US" dirty="0" smtClean="0"/>
          </a:p>
        </p:txBody>
      </p:sp>
      <p:sp>
        <p:nvSpPr>
          <p:cNvPr id="11" name="矩形 10"/>
          <p:cNvSpPr/>
          <p:nvPr userDrawn="1"/>
        </p:nvSpPr>
        <p:spPr>
          <a:xfrm>
            <a:off x="8801478" y="645017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 smtClean="0"/>
              <a:t>健行科技大學圖書館</a:t>
            </a:r>
            <a:endParaRPr lang="zh-CN" altLang="en-US" dirty="0" smtClean="0"/>
          </a:p>
        </p:txBody>
      </p:sp>
      <p:sp>
        <p:nvSpPr>
          <p:cNvPr id="6" name="矩形 5"/>
          <p:cNvSpPr/>
          <p:nvPr userDrawn="1"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9" name="标题 1"/>
          <p:cNvSpPr txBox="1">
            <a:spLocks/>
          </p:cNvSpPr>
          <p:nvPr userDrawn="1"/>
        </p:nvSpPr>
        <p:spPr>
          <a:xfrm>
            <a:off x="480060" y="136673"/>
            <a:ext cx="10515600" cy="378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CN" sz="1400" b="1" dirty="0" smtClean="0">
                <a:solidFill>
                  <a:schemeClr val="accent6">
                    <a:lumMod val="75000"/>
                  </a:schemeClr>
                </a:solidFill>
              </a:rPr>
              <a:t>I GOT</a:t>
            </a:r>
            <a:r>
              <a:rPr lang="zh-TW" altLang="en-US" sz="1400" b="1" dirty="0" smtClean="0">
                <a:solidFill>
                  <a:schemeClr val="accent6">
                    <a:lumMod val="75000"/>
                  </a:schemeClr>
                </a:solidFill>
              </a:rPr>
              <a:t>線上英語學習測驗系統</a:t>
            </a:r>
            <a:endParaRPr lang="zh-CN" alt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 smtClean="0"/>
              <a:t>健行科技大學圖書館</a:t>
            </a:r>
            <a:endParaRPr lang="zh-CN" altLang="en-US" dirty="0" smtClean="0"/>
          </a:p>
        </p:txBody>
      </p:sp>
      <p:sp>
        <p:nvSpPr>
          <p:cNvPr id="5" name="矩形 4"/>
          <p:cNvSpPr/>
          <p:nvPr userDrawn="1"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" name="标题 1"/>
          <p:cNvSpPr txBox="1">
            <a:spLocks/>
          </p:cNvSpPr>
          <p:nvPr userDrawn="1"/>
        </p:nvSpPr>
        <p:spPr>
          <a:xfrm>
            <a:off x="480060" y="136673"/>
            <a:ext cx="10515600" cy="378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CN" sz="1400" b="1" dirty="0" smtClean="0">
                <a:solidFill>
                  <a:schemeClr val="accent6">
                    <a:lumMod val="75000"/>
                  </a:schemeClr>
                </a:solidFill>
              </a:rPr>
              <a:t>I GOT</a:t>
            </a:r>
            <a:r>
              <a:rPr lang="zh-TW" altLang="en-US" sz="1400" b="1" dirty="0" smtClean="0">
                <a:solidFill>
                  <a:schemeClr val="accent6">
                    <a:lumMod val="75000"/>
                  </a:schemeClr>
                </a:solidFill>
              </a:rPr>
              <a:t>線上英語學習測驗系統</a:t>
            </a:r>
            <a:endParaRPr lang="zh-CN" alt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 smtClean="0"/>
              <a:t>健行科技大學圖書館</a:t>
            </a:r>
            <a:endParaRPr lang="zh-CN" altLang="en-US" dirty="0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 smtClean="0"/>
              <a:t>健行科技</a:t>
            </a:r>
            <a:r>
              <a:rPr lang="zh-TW" altLang="en-US" smtClean="0"/>
              <a:t>大學圖書館</a:t>
            </a:r>
            <a:endParaRPr lang="zh-CN" altLang="en-US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3e5f5811aab5673afcaa9903238345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865" y="728345"/>
            <a:ext cx="5365750" cy="5401310"/>
          </a:xfrm>
          <a:prstGeom prst="rect">
            <a:avLst/>
          </a:prstGeom>
        </p:spPr>
      </p:pic>
      <p:sp>
        <p:nvSpPr>
          <p:cNvPr id="21" name="矩形 259"/>
          <p:cNvSpPr>
            <a:spLocks noChangeArrowheads="1"/>
          </p:cNvSpPr>
          <p:nvPr/>
        </p:nvSpPr>
        <p:spPr bwMode="auto">
          <a:xfrm>
            <a:off x="755837" y="1895345"/>
            <a:ext cx="4876800" cy="247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4" tIns="43347" rIns="86694" bIns="4334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zh-TW" altLang="en-US" sz="60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電子資源利用</a:t>
            </a:r>
            <a:endParaRPr lang="en-US" altLang="zh-TW" sz="60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en-US" altLang="zh-TW" sz="2800" b="1" cap="all" dirty="0" smtClean="0">
                <a:solidFill>
                  <a:srgbClr val="C00000"/>
                </a:solidFill>
                <a:cs typeface="Arial" panose="020B0604020202020204" pitchFamily="34" charset="0"/>
              </a:rPr>
              <a:t>I Got</a:t>
            </a:r>
            <a:r>
              <a:rPr lang="zh-TW" altLang="en-US" sz="2800" b="1" cap="all" dirty="0" smtClean="0">
                <a:solidFill>
                  <a:srgbClr val="C00000"/>
                </a:solidFill>
                <a:cs typeface="Arial" panose="020B0604020202020204" pitchFamily="34" charset="0"/>
              </a:rPr>
              <a:t>線上英語學習測驗系統</a:t>
            </a:r>
            <a:endParaRPr lang="en-US" altLang="zh-TW" sz="2800" b="1" cap="all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zh-TW" altLang="en-US" sz="2800" b="1" cap="all" dirty="0">
                <a:solidFill>
                  <a:srgbClr val="C00000"/>
                </a:solidFill>
                <a:cs typeface="Arial" panose="020B0604020202020204" pitchFamily="34" charset="0"/>
              </a:rPr>
              <a:t>學生</a:t>
            </a:r>
            <a:r>
              <a:rPr lang="zh-TW" altLang="en-US" sz="2800" b="1" cap="all" dirty="0" smtClean="0">
                <a:solidFill>
                  <a:srgbClr val="C00000"/>
                </a:solidFill>
                <a:cs typeface="Arial" panose="020B0604020202020204" pitchFamily="34" charset="0"/>
              </a:rPr>
              <a:t>版</a:t>
            </a:r>
            <a:endParaRPr lang="en-US" altLang="zh-TW" sz="2800" b="1" cap="all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818067" y="3445580"/>
            <a:ext cx="4752340" cy="381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组合 109"/>
          <p:cNvGrpSpPr/>
          <p:nvPr/>
        </p:nvGrpSpPr>
        <p:grpSpPr>
          <a:xfrm>
            <a:off x="3760891" y="5538232"/>
            <a:ext cx="556150" cy="428590"/>
            <a:chOff x="4634991" y="2138335"/>
            <a:chExt cx="428348" cy="386204"/>
          </a:xfrm>
        </p:grpSpPr>
        <p:sp>
          <p:nvSpPr>
            <p:cNvPr id="111" name="Freeform 5"/>
            <p:cNvSpPr/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2" name="KSO_Shape"/>
            <p:cNvSpPr/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239814" y="5538232"/>
            <a:ext cx="556150" cy="428590"/>
            <a:chOff x="5076056" y="2138335"/>
            <a:chExt cx="428348" cy="386204"/>
          </a:xfrm>
        </p:grpSpPr>
        <p:sp>
          <p:nvSpPr>
            <p:cNvPr id="114" name="Freeform 5"/>
            <p:cNvSpPr/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5" name="KSO_Shape"/>
            <p:cNvSpPr/>
            <p:nvPr/>
          </p:nvSpPr>
          <p:spPr bwMode="auto">
            <a:xfrm>
              <a:off x="5175472" y="2244479"/>
              <a:ext cx="229514" cy="19546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4718737" y="5538232"/>
            <a:ext cx="556150" cy="428590"/>
            <a:chOff x="5557128" y="2138335"/>
            <a:chExt cx="428348" cy="386204"/>
          </a:xfrm>
        </p:grpSpPr>
        <p:sp>
          <p:nvSpPr>
            <p:cNvPr id="117" name="Freeform 5"/>
            <p:cNvSpPr/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8" name="KSO_Shape"/>
            <p:cNvSpPr/>
            <p:nvPr/>
          </p:nvSpPr>
          <p:spPr bwMode="auto">
            <a:xfrm>
              <a:off x="5652120" y="2208685"/>
              <a:ext cx="238362" cy="23597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9" name="组合 118"/>
          <p:cNvGrpSpPr/>
          <p:nvPr/>
        </p:nvGrpSpPr>
        <p:grpSpPr>
          <a:xfrm>
            <a:off x="5151410" y="5538232"/>
            <a:ext cx="556150" cy="428590"/>
            <a:chOff x="6068610" y="2138335"/>
            <a:chExt cx="428348" cy="386204"/>
          </a:xfrm>
        </p:grpSpPr>
        <p:sp>
          <p:nvSpPr>
            <p:cNvPr id="120" name="Freeform 5"/>
            <p:cNvSpPr/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21" name="KSO_Shape"/>
            <p:cNvSpPr/>
            <p:nvPr/>
          </p:nvSpPr>
          <p:spPr bwMode="auto">
            <a:xfrm>
              <a:off x="6173883" y="2215236"/>
              <a:ext cx="232088" cy="1972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5630331" y="5538232"/>
            <a:ext cx="556150" cy="428590"/>
            <a:chOff x="6623914" y="2138335"/>
            <a:chExt cx="428348" cy="386204"/>
          </a:xfrm>
        </p:grpSpPr>
        <p:sp>
          <p:nvSpPr>
            <p:cNvPr id="123" name="Freeform 5"/>
            <p:cNvSpPr/>
            <p:nvPr/>
          </p:nvSpPr>
          <p:spPr bwMode="auto">
            <a:xfrm>
              <a:off x="6623914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24" name="KSO_Shape"/>
            <p:cNvSpPr/>
            <p:nvPr/>
          </p:nvSpPr>
          <p:spPr bwMode="auto">
            <a:xfrm>
              <a:off x="6715817" y="2193847"/>
              <a:ext cx="230254" cy="221044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sp>
        <p:nvSpPr>
          <p:cNvPr id="2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8077200" y="6492875"/>
            <a:ext cx="4026816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健行科技大學圖書館</a:t>
            </a:r>
            <a:endParaRPr lang="zh-CN" altLang="en-US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1352326" y="5641353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健行科技大學圖書館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464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" grpId="0"/>
      <p:bldP spid="21" grpId="1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633" y="1066800"/>
            <a:ext cx="9084734" cy="5110163"/>
          </a:xfrm>
        </p:spPr>
      </p:pic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2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29">
        <p:cut/>
      </p:transition>
    </mc:Choice>
    <mc:Fallback xmlns="">
      <p:transition spd="slow" advTm="13129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65807" y="535900"/>
            <a:ext cx="2212341" cy="430887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TW" altLang="en-US" sz="2800" b="1" spc="-16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自學</a:t>
            </a:r>
            <a:r>
              <a:rPr sz="2800" b="1" spc="-16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模擬測</a:t>
            </a:r>
            <a:r>
              <a:rPr sz="2800" b="1" spc="-13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驗</a:t>
            </a:r>
            <a:endParaRPr sz="2800" dirty="0"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4704" y="1196623"/>
            <a:ext cx="8128673" cy="5239884"/>
          </a:xfrm>
          <a:prstGeom prst="rect">
            <a:avLst/>
          </a:prstGeom>
        </p:spPr>
      </p:pic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9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94">
        <p:cut/>
      </p:transition>
    </mc:Choice>
    <mc:Fallback xmlns="">
      <p:transition spd="slow" advTm="19894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633" y="1066800"/>
            <a:ext cx="9084734" cy="5110163"/>
          </a:xfrm>
        </p:spPr>
      </p:pic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6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10">
        <p:cut/>
      </p:transition>
    </mc:Choice>
    <mc:Fallback xmlns="">
      <p:transition spd="slow" advTm="1641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633" y="1066800"/>
            <a:ext cx="9084734" cy="5110163"/>
          </a:xfrm>
        </p:spPr>
      </p:pic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5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2">
        <p:cut/>
      </p:transition>
    </mc:Choice>
    <mc:Fallback xmlns="">
      <p:transition spd="slow" advTm="9292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954" y="1241778"/>
            <a:ext cx="6184745" cy="3478919"/>
          </a:xfrm>
        </p:spPr>
      </p:pic>
      <p:sp>
        <p:nvSpPr>
          <p:cNvPr id="4" name="文字方塊 3"/>
          <p:cNvSpPr txBox="1"/>
          <p:nvPr/>
        </p:nvSpPr>
        <p:spPr>
          <a:xfrm>
            <a:off x="3487636" y="4720697"/>
            <a:ext cx="531706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亦可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電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洽圖書館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分機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:3756) </a:t>
            </a:r>
          </a:p>
          <a:p>
            <a:endParaRPr lang="zh-TW" altLang="en-US" sz="2800" b="1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996" y="1241778"/>
            <a:ext cx="4484958" cy="285841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45996" y="4018844"/>
            <a:ext cx="4484958" cy="7018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音訊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8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4">
        <p:cut/>
      </p:transition>
    </mc:Choice>
    <mc:Fallback xmlns="">
      <p:transition spd="slow" advTm="10454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82359" y="3287778"/>
            <a:ext cx="646070" cy="64615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7"/>
          <p:cNvSpPr>
            <a:spLocks noChangeArrowheads="1"/>
          </p:cNvSpPr>
          <p:nvPr/>
        </p:nvSpPr>
        <p:spPr bwMode="auto">
          <a:xfrm>
            <a:off x="2902066" y="4458306"/>
            <a:ext cx="63046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 smtClean="0">
                <a:solidFill>
                  <a:srgbClr val="0070C0"/>
                </a:solidFill>
                <a:latin typeface="Swis721 Lt BT" panose="020B0403020202020204" pitchFamily="34" charset="0"/>
                <a:ea typeface="微软雅黑" panose="020B0503020204020204" charset="-122"/>
                <a:cs typeface="LilyUPC" panose="020B0604020202020204" pitchFamily="34" charset="-34"/>
                <a:sym typeface="微软雅黑" panose="020B0503020204020204" charset="-122"/>
              </a:rPr>
              <a:t>健行科技大學圖書館</a:t>
            </a:r>
            <a:endParaRPr lang="en-US" altLang="zh-CN" sz="2000" dirty="0">
              <a:solidFill>
                <a:srgbClr val="0070C0"/>
              </a:solidFill>
              <a:latin typeface="Swis721 Lt BT" panose="020B0403020202020204" pitchFamily="34" charset="0"/>
              <a:ea typeface="微软雅黑" panose="020B0503020204020204" charset="-122"/>
              <a:cs typeface="LilyUPC" panose="020B0604020202020204" pitchFamily="34" charset="-34"/>
              <a:sym typeface="微软雅黑" panose="020B050302020402020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832030" y="3793330"/>
            <a:ext cx="764747" cy="7648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2230455" y="2918757"/>
            <a:ext cx="366322" cy="36636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2808023" y="3263605"/>
            <a:ext cx="553704" cy="55377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椭圆 22"/>
          <p:cNvSpPr/>
          <p:nvPr/>
        </p:nvSpPr>
        <p:spPr>
          <a:xfrm>
            <a:off x="9732016" y="2935512"/>
            <a:ext cx="366322" cy="366369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9836309" y="4068864"/>
            <a:ext cx="312292" cy="312333"/>
            <a:chOff x="304800" y="673100"/>
            <a:chExt cx="4000500" cy="4000500"/>
          </a:xfrm>
          <a:solidFill>
            <a:schemeClr val="accent5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TextBox 7"/>
          <p:cNvSpPr>
            <a:spLocks noChangeArrowheads="1"/>
          </p:cNvSpPr>
          <p:nvPr/>
        </p:nvSpPr>
        <p:spPr bwMode="auto">
          <a:xfrm>
            <a:off x="3084875" y="2587498"/>
            <a:ext cx="6234124" cy="20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300" spc="-300" dirty="0">
                <a:solidFill>
                  <a:srgbClr val="0070C0"/>
                </a:solidFill>
                <a:latin typeface="Agency FB" panose="020B0503020202020204" pitchFamily="34" charset="0"/>
                <a:ea typeface="微软雅黑" panose="020B0503020204020204" charset="-122"/>
                <a:cs typeface="LilyUPC" panose="020B0604020202020204" pitchFamily="34" charset="-34"/>
                <a:sym typeface="微软雅黑" panose="020B0503020204020204" charset="-122"/>
              </a:rPr>
              <a:t>THANKS</a:t>
            </a:r>
          </a:p>
        </p:txBody>
      </p:sp>
      <p:sp>
        <p:nvSpPr>
          <p:cNvPr id="28" name="TextBox 7"/>
          <p:cNvSpPr>
            <a:spLocks noChangeArrowheads="1"/>
          </p:cNvSpPr>
          <p:nvPr/>
        </p:nvSpPr>
        <p:spPr bwMode="auto">
          <a:xfrm>
            <a:off x="4109339" y="2145454"/>
            <a:ext cx="7682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感</a:t>
            </a:r>
          </a:p>
        </p:txBody>
      </p:sp>
      <p:sp>
        <p:nvSpPr>
          <p:cNvPr id="29" name="TextBox 7"/>
          <p:cNvSpPr>
            <a:spLocks noChangeArrowheads="1"/>
          </p:cNvSpPr>
          <p:nvPr/>
        </p:nvSpPr>
        <p:spPr bwMode="auto">
          <a:xfrm>
            <a:off x="5166755" y="2145456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謝</a:t>
            </a:r>
            <a:endParaRPr lang="zh-CN" altLang="en-US" sz="36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0" name="TextBox 7"/>
          <p:cNvSpPr>
            <a:spLocks noChangeArrowheads="1"/>
          </p:cNvSpPr>
          <p:nvPr/>
        </p:nvSpPr>
        <p:spPr bwMode="auto">
          <a:xfrm>
            <a:off x="6198870" y="2145456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聆</a:t>
            </a:r>
            <a:endParaRPr lang="zh-CN" altLang="en-US" sz="36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1" name="TextBox 7"/>
          <p:cNvSpPr>
            <a:spLocks noChangeArrowheads="1"/>
          </p:cNvSpPr>
          <p:nvPr/>
        </p:nvSpPr>
        <p:spPr bwMode="auto">
          <a:xfrm>
            <a:off x="7230984" y="2145456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聽</a:t>
            </a:r>
            <a:endParaRPr lang="zh-CN" altLang="en-US" sz="36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03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22E-6 L 0.39375 -0.33797 " pathEditMode="relative" rAng="0" ptsTypes="AA">
                                      <p:cBhvr>
                                        <p:cTn id="16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1689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8319E-6 L 0.21702 -0.37071 " pathEditMode="relative" rAng="0" ptsTypes="AA">
                                      <p:cBhvr>
                                        <p:cTn id="25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1853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71605E-6 L 0.12309 0.575 " pathEditMode="relative" rAng="0" ptsTypes="AA">
                                      <p:cBhvr>
                                        <p:cTn id="34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2873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4.32099E-6 L -0.64115 -0.9497 " pathEditMode="relative" rAng="0" ptsTypes="AA">
                                      <p:cBhvr>
                                        <p:cTn id="43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66" y="-475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3.7037E-7 L -0.52465 -0.50957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33" y="-2549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6.17284E-7 L -0.71736 -0.40556 " pathEditMode="relative" rAng="0" ptsTypes="AA">
                                      <p:cBhvr>
                                        <p:cTn id="61" dur="1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68" y="-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5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375"/>
                            </p:stCondLst>
                            <p:childTnLst>
                              <p:par>
                                <p:cTn id="7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625"/>
                            </p:stCondLst>
                            <p:childTnLst>
                              <p:par>
                                <p:cTn id="8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0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1" dur="46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" decel="50000" autoRev="1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4" fill="hold">
                                          <p:stCondLst>
                                            <p:cond delay="8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  <p:bldP spid="12" grpId="0" bldLvl="0" animBg="1"/>
      <p:bldP spid="12" grpId="1" bldLvl="0" animBg="1"/>
      <p:bldP spid="12" grpId="2" bldLvl="0" animBg="1"/>
      <p:bldP spid="13" grpId="0" bldLvl="0" animBg="1"/>
      <p:bldP spid="13" grpId="1" bldLvl="0" animBg="1"/>
      <p:bldP spid="13" grpId="2" bldLvl="0" animBg="1"/>
      <p:bldP spid="23" grpId="0" bldLvl="0" animBg="1"/>
      <p:bldP spid="23" grpId="1" bldLvl="0" animBg="1"/>
      <p:bldP spid="23" grpId="2" bldLvl="0" animBg="1"/>
      <p:bldP spid="27" grpId="0"/>
      <p:bldP spid="28" grpId="0"/>
      <p:bldP spid="29" grpId="0"/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624" y="382772"/>
            <a:ext cx="12218623" cy="641401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 bwMode="auto">
          <a:xfrm>
            <a:off x="9484242" y="4221126"/>
            <a:ext cx="2232838" cy="196702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2400">
              <a:latin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4012019" y="1098698"/>
            <a:ext cx="4504660" cy="109160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2400">
              <a:latin typeface="Arial" panose="020B0604020202020204" pitchFamily="34" charset="0"/>
            </a:endParaRPr>
          </a:p>
        </p:txBody>
      </p:sp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22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1740">
        <p14:prism isInverted="1"/>
      </p:transition>
    </mc:Choice>
    <mc:Fallback>
      <p:transition spd="slow" advClick="0" advTm="117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2681419" y="1052475"/>
            <a:ext cx="6954630" cy="43633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5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20806" y="5730845"/>
            <a:ext cx="8064677" cy="867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267"/>
            <a:r>
              <a:rPr sz="1795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注意事項</a:t>
            </a:r>
            <a:endParaRPr sz="1795" dirty="0"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8139" marR="3256">
              <a:lnSpc>
                <a:spcPct val="214299"/>
              </a:lnSpc>
            </a:pPr>
            <a:r>
              <a:rPr sz="1795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本系統適用</a:t>
            </a:r>
            <a:r>
              <a:rPr sz="1795" spc="-3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 </a:t>
            </a:r>
            <a:r>
              <a:rPr sz="1795" spc="-13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G</a:t>
            </a:r>
            <a:r>
              <a:rPr sz="1795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oogle</a:t>
            </a:r>
            <a:r>
              <a:rPr sz="1795" spc="-10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 </a:t>
            </a:r>
            <a:r>
              <a:rPr sz="1795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C</a:t>
            </a:r>
            <a:r>
              <a:rPr sz="1795" spc="-3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h</a:t>
            </a:r>
            <a:r>
              <a:rPr sz="1795" spc="-13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r</a:t>
            </a:r>
            <a:r>
              <a:rPr sz="1795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ome</a:t>
            </a:r>
            <a:r>
              <a:rPr sz="1795" spc="-3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 </a:t>
            </a:r>
            <a:r>
              <a:rPr sz="1795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瀏覽</a:t>
            </a:r>
            <a:r>
              <a:rPr sz="1795" spc="-10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器</a:t>
            </a:r>
            <a:r>
              <a:rPr sz="1795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。 使用前</a:t>
            </a:r>
            <a:r>
              <a:rPr sz="1795" spc="-10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請</a:t>
            </a:r>
            <a:r>
              <a:rPr sz="1795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檢查</a:t>
            </a:r>
            <a:r>
              <a:rPr sz="1795" spc="-10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硬體</a:t>
            </a:r>
            <a:r>
              <a:rPr sz="1795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耳機聲</a:t>
            </a:r>
            <a:r>
              <a:rPr sz="1795" spc="-10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音</a:t>
            </a:r>
            <a:r>
              <a:rPr sz="1795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是否</a:t>
            </a:r>
            <a:r>
              <a:rPr sz="1795" spc="-10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正</a:t>
            </a:r>
            <a:r>
              <a:rPr sz="1795" spc="-6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常</a:t>
            </a:r>
            <a:r>
              <a:rPr sz="1795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。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3236976" y="2598714"/>
            <a:ext cx="5740604" cy="1709412"/>
            <a:chOff x="3236976" y="2598714"/>
            <a:chExt cx="5740604" cy="1709412"/>
          </a:xfrm>
        </p:grpSpPr>
        <p:sp>
          <p:nvSpPr>
            <p:cNvPr id="17" name="圓角矩形圖說文字 16"/>
            <p:cNvSpPr/>
            <p:nvPr/>
          </p:nvSpPr>
          <p:spPr>
            <a:xfrm flipH="1">
              <a:off x="6535562" y="2598714"/>
              <a:ext cx="2442018" cy="1709412"/>
            </a:xfrm>
            <a:prstGeom prst="wedgeRoundRectCallout">
              <a:avLst>
                <a:gd name="adj1" fmla="val 109846"/>
                <a:gd name="adj2" fmla="val 1802"/>
                <a:gd name="adj3" fmla="val 16667"/>
              </a:avLst>
            </a:prstGeom>
            <a:solidFill>
              <a:srgbClr val="92D050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54"/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6828605" y="2891756"/>
              <a:ext cx="2051295" cy="1039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2051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請輸入</a:t>
              </a:r>
              <a:r>
                <a:rPr lang="en-US" altLang="zh-TW" sz="2051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SIP</a:t>
              </a:r>
              <a:r>
                <a:rPr lang="zh-TW" altLang="en-US" sz="2051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帳號</a:t>
              </a:r>
              <a:endParaRPr lang="en-US" altLang="zh-TW" sz="2051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50000"/>
                </a:lnSpc>
              </a:pPr>
              <a:r>
                <a:rPr lang="zh-TW" altLang="en-US" sz="2051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及密碼進行登入</a:t>
              </a:r>
            </a:p>
          </p:txBody>
        </p:sp>
        <p:sp>
          <p:nvSpPr>
            <p:cNvPr id="2" name="矩形 1"/>
            <p:cNvSpPr/>
            <p:nvPr/>
          </p:nvSpPr>
          <p:spPr>
            <a:xfrm>
              <a:off x="3236976" y="2891756"/>
              <a:ext cx="2587752" cy="120475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7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2">
        <p:cut/>
      </p:transition>
    </mc:Choice>
    <mc:Fallback xmlns="">
      <p:transition spd="slow" advTm="9112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846984" y="276978"/>
            <a:ext cx="8130525" cy="639398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215467" y="1907822"/>
            <a:ext cx="857955" cy="42897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5215467" y="3651955"/>
            <a:ext cx="857955" cy="42897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85">
        <p:cut/>
      </p:transition>
    </mc:Choice>
    <mc:Fallback xmlns="">
      <p:transition spd="slow" advTm="24585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633" y="1066800"/>
            <a:ext cx="9084734" cy="5110163"/>
          </a:xfrm>
        </p:spPr>
      </p:pic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8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97">
        <p:cut/>
      </p:transition>
    </mc:Choice>
    <mc:Fallback xmlns="">
      <p:transition spd="slow" advTm="21997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95155" y="1454727"/>
            <a:ext cx="5766954" cy="26164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0" name="object 11"/>
          <p:cNvSpPr txBox="1"/>
          <p:nvPr/>
        </p:nvSpPr>
        <p:spPr>
          <a:xfrm>
            <a:off x="2025811" y="4477687"/>
            <a:ext cx="9656064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4300" indent="-196567">
              <a:lnSpc>
                <a:spcPct val="150000"/>
              </a:lnSpc>
            </a:pPr>
            <a:r>
              <a:rPr sz="24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進入考試</a:t>
            </a:r>
            <a:r>
              <a:rPr sz="2400" spc="-1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前</a:t>
            </a:r>
            <a:r>
              <a:rPr sz="24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，會先</a:t>
            </a:r>
            <a:r>
              <a:rPr sz="2400" spc="-1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跳</a:t>
            </a:r>
            <a:r>
              <a:rPr sz="24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出一</a:t>
            </a:r>
            <a:r>
              <a:rPr sz="2400" spc="-1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彈跳</a:t>
            </a:r>
            <a:r>
              <a:rPr sz="24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視</a:t>
            </a:r>
            <a:r>
              <a:rPr sz="2400" spc="3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窗</a:t>
            </a:r>
            <a:r>
              <a:rPr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/>
              </a:rPr>
              <a:t>。</a:t>
            </a:r>
            <a:endParaRPr 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新細明體"/>
            </a:endParaRPr>
          </a:p>
          <a:p>
            <a:pPr marL="204300" indent="-196567">
              <a:lnSpc>
                <a:spcPct val="150000"/>
              </a:lnSpc>
            </a:pPr>
            <a:r>
              <a:rPr sz="2400" spc="-1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若</a:t>
            </a:r>
            <a:r>
              <a:rPr sz="24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要</a:t>
            </a:r>
            <a:r>
              <a:rPr sz="2400" spc="-1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進入</a:t>
            </a:r>
            <a:r>
              <a:rPr sz="24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一個新</a:t>
            </a:r>
            <a:r>
              <a:rPr sz="2400" spc="-1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的</a:t>
            </a:r>
            <a:r>
              <a:rPr sz="24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測</a:t>
            </a:r>
            <a:r>
              <a:rPr sz="2400" spc="3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驗</a:t>
            </a:r>
            <a:r>
              <a:rPr sz="2400" spc="-1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，</a:t>
            </a:r>
            <a:r>
              <a:rPr sz="2400" spc="-1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請</a:t>
            </a:r>
            <a:r>
              <a:rPr sz="24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點選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「</a:t>
            </a:r>
            <a:r>
              <a:rPr sz="24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取</a:t>
            </a:r>
            <a:r>
              <a:rPr sz="2400" spc="-93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消</a:t>
            </a:r>
            <a:r>
              <a:rPr lang="zh-TW" altLang="en-US" sz="2400" spc="-9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」</a:t>
            </a:r>
            <a:r>
              <a:rPr sz="2400" spc="-10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/>
              </a:rPr>
              <a:t>。</a:t>
            </a:r>
            <a:endParaRPr lang="en-US" sz="2400" spc="-103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新細明體"/>
            </a:endParaRPr>
          </a:p>
          <a:p>
            <a:pPr marL="204300" indent="-196567">
              <a:lnSpc>
                <a:spcPct val="150000"/>
              </a:lnSpc>
            </a:pPr>
            <a:r>
              <a:rPr sz="2400" spc="-1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/>
              </a:rPr>
              <a:t>若</a:t>
            </a:r>
            <a:r>
              <a:rPr sz="24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/>
              </a:rPr>
              <a:t>要繼</a:t>
            </a:r>
            <a:r>
              <a:rPr sz="2400" spc="-1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/>
              </a:rPr>
              <a:t>續</a:t>
            </a:r>
            <a:r>
              <a:rPr sz="24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/>
              </a:rPr>
              <a:t>之前</a:t>
            </a:r>
            <a:r>
              <a:rPr sz="2400" spc="-1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/>
              </a:rPr>
              <a:t>未完</a:t>
            </a:r>
            <a:r>
              <a:rPr sz="24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/>
              </a:rPr>
              <a:t>成的</a:t>
            </a:r>
            <a:r>
              <a:rPr sz="24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測</a:t>
            </a:r>
            <a:r>
              <a:rPr sz="2400" spc="-103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驗</a:t>
            </a:r>
            <a:r>
              <a:rPr sz="2400" spc="-103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，</a:t>
            </a:r>
            <a:r>
              <a:rPr sz="24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請點</a:t>
            </a:r>
            <a:r>
              <a:rPr sz="2400" spc="-1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選</a:t>
            </a:r>
            <a:r>
              <a:rPr lang="zh-TW" altLang="en-US" sz="2400" spc="-1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「</a:t>
            </a:r>
            <a:r>
              <a:rPr sz="24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確</a:t>
            </a:r>
            <a:r>
              <a:rPr sz="2400" spc="-103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定</a:t>
            </a:r>
            <a:r>
              <a:rPr lang="zh-TW" altLang="en-US" sz="2400" spc="-10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」</a:t>
            </a:r>
            <a:r>
              <a:rPr sz="2400" spc="-93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，</a:t>
            </a:r>
            <a:r>
              <a:rPr sz="24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繼續</a:t>
            </a:r>
            <a:r>
              <a:rPr sz="2400" spc="6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測</a:t>
            </a:r>
            <a:r>
              <a:rPr sz="24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驗</a:t>
            </a:r>
            <a:r>
              <a:rPr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/>
              </a:rPr>
              <a:t>。</a:t>
            </a:r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6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86">
        <p:cut/>
      </p:transition>
    </mc:Choice>
    <mc:Fallback xmlns="">
      <p:transition spd="slow" advTm="15486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633" y="1066800"/>
            <a:ext cx="9084734" cy="5110163"/>
          </a:xfrm>
        </p:spPr>
      </p:pic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0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05">
        <p:cut/>
      </p:transition>
    </mc:Choice>
    <mc:Fallback xmlns="">
      <p:transition spd="slow" advTm="27205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4132855" y="5561765"/>
            <a:ext cx="5714322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39"/>
            <a:r>
              <a:rPr sz="2800" b="1" spc="-3" dirty="0" smtClean="0">
                <a:solidFill>
                  <a:srgbClr val="339966"/>
                </a:solidFill>
                <a:latin typeface="微軟正黑體"/>
                <a:cs typeface="微軟正黑體"/>
              </a:rPr>
              <a:t> 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測驗結束即</a:t>
            </a:r>
            <a:r>
              <a:rPr sz="2800" b="1" spc="-10" dirty="0" err="1" smtClean="0">
                <a:latin typeface="微軟正黑體"/>
                <a:cs typeface="微軟正黑體"/>
              </a:rPr>
              <a:t>出</a:t>
            </a:r>
            <a:r>
              <a:rPr sz="2800" b="1" dirty="0" err="1" smtClean="0">
                <a:latin typeface="微軟正黑體"/>
                <a:cs typeface="微軟正黑體"/>
              </a:rPr>
              <a:t>現成</a:t>
            </a:r>
            <a:r>
              <a:rPr sz="2800" b="1" spc="-10" dirty="0" err="1" smtClean="0">
                <a:latin typeface="微軟正黑體"/>
                <a:cs typeface="微軟正黑體"/>
              </a:rPr>
              <a:t>績</a:t>
            </a:r>
            <a:r>
              <a:rPr sz="2800" b="1" dirty="0" err="1" smtClean="0">
                <a:latin typeface="微軟正黑體"/>
                <a:cs typeface="微軟正黑體"/>
              </a:rPr>
              <a:t>視窗</a:t>
            </a:r>
            <a:endParaRPr sz="2800" b="1" dirty="0">
              <a:latin typeface="微軟正黑體"/>
              <a:cs typeface="微軟正黑體"/>
            </a:endParaRPr>
          </a:p>
        </p:txBody>
      </p:sp>
      <p:sp>
        <p:nvSpPr>
          <p:cNvPr id="14" name="object 5"/>
          <p:cNvSpPr/>
          <p:nvPr/>
        </p:nvSpPr>
        <p:spPr>
          <a:xfrm>
            <a:off x="2752785" y="2254229"/>
            <a:ext cx="340661" cy="2979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54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9661" y="1129030"/>
            <a:ext cx="7329621" cy="3952123"/>
          </a:xfrm>
          <a:prstGeom prst="rect">
            <a:avLst/>
          </a:prstGeom>
        </p:spPr>
      </p:pic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6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9">
        <p:cut/>
      </p:transition>
    </mc:Choice>
    <mc:Fallback xmlns="">
      <p:transition spd="slow" advTm="8649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633" y="1066800"/>
            <a:ext cx="9084734" cy="5110163"/>
          </a:xfrm>
        </p:spPr>
      </p:pic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9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57">
        <p:cut/>
      </p:transition>
    </mc:Choice>
    <mc:Fallback xmlns="">
      <p:transition spd="slow" advTm="30857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667</Words>
  <Application>Microsoft Office PowerPoint</Application>
  <PresentationFormat>寬螢幕</PresentationFormat>
  <Paragraphs>60</Paragraphs>
  <Slides>15</Slides>
  <Notes>15</Notes>
  <HiddenSlides>0</HiddenSlides>
  <MMClips>15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9" baseType="lpstr">
      <vt:lpstr>LilyUPC</vt:lpstr>
      <vt:lpstr>微软雅黑</vt:lpstr>
      <vt:lpstr>宋体</vt:lpstr>
      <vt:lpstr>Swis721 Lt BT</vt:lpstr>
      <vt:lpstr>微軟正黑體</vt:lpstr>
      <vt:lpstr>新細明體</vt:lpstr>
      <vt:lpstr>Agency FB</vt:lpstr>
      <vt:lpstr>Arial</vt:lpstr>
      <vt:lpstr>Calibri</vt:lpstr>
      <vt:lpstr>Calibri Light</vt:lpstr>
      <vt:lpstr>Century Gothic</vt:lpstr>
      <vt:lpstr>Microsoft Sans Serif</vt:lpstr>
      <vt:lpstr>Times New Roman</vt:lpstr>
      <vt:lpstr>第一PPT，www.1ppt.com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互联网</dc:title>
  <dc:creator>user</dc:creator>
  <cp:keywords>user</cp:keywords>
  <dc:description>user</dc:description>
  <cp:lastModifiedBy>lib</cp:lastModifiedBy>
  <cp:revision>70</cp:revision>
  <dcterms:created xsi:type="dcterms:W3CDTF">2017-05-27T04:45:00Z</dcterms:created>
  <dcterms:modified xsi:type="dcterms:W3CDTF">2022-02-14T07:07:42Z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