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318" r:id="rId3"/>
    <p:sldId id="319" r:id="rId4"/>
    <p:sldId id="320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297" r:id="rId21"/>
    <p:sldId id="282" r:id="rId2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823" autoAdjust="0"/>
  </p:normalViewPr>
  <p:slideViewPr>
    <p:cSldViewPr snapToGrid="0">
      <p:cViewPr varScale="1">
        <p:scale>
          <a:sx n="64" d="100"/>
          <a:sy n="64" d="100"/>
        </p:scale>
        <p:origin x="9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A6C0D-1538-436B-8156-3557B93BD769}" type="datetimeFigureOut">
              <a:rPr lang="zh-TW" altLang="en-US" smtClean="0"/>
              <a:t>2021/7/22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A9B2-87CA-4434-B811-640DB3274B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22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各位同學大家好，今天要跟大家介紹的電子資源是空中英語教室影因典藏學習頻道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023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 smtClean="0">
                <a:latin typeface="微軟正黑體"/>
                <a:cs typeface="微軟正黑體"/>
              </a:rPr>
              <a:t>空中英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語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教室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典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藏學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習頻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道</a:t>
            </a:r>
            <a:r>
              <a:rPr lang="zh-TW" altLang="en-US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是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整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合空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中英語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教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室教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學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影片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以及韋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博數位學習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系</a:t>
            </a:r>
            <a:r>
              <a:rPr lang="zh-TW" altLang="en-US" sz="1200" b="0" spc="-32" dirty="0" smtClean="0">
                <a:latin typeface="微軟正黑體"/>
                <a:cs typeface="微軟正黑體"/>
              </a:rPr>
              <a:t>統，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導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入影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片字</a:t>
            </a:r>
            <a:r>
              <a:rPr lang="zh-TW" altLang="en-US" sz="1200" b="0" spc="-32" dirty="0" smtClean="0">
                <a:latin typeface="微軟正黑體"/>
                <a:cs typeface="微軟正黑體"/>
              </a:rPr>
              <a:t>幕、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學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習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模式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切</a:t>
            </a:r>
            <a:r>
              <a:rPr lang="zh-TW" altLang="en-US" sz="1200" b="0" spc="-32" dirty="0" smtClean="0">
                <a:latin typeface="微軟正黑體"/>
                <a:cs typeface="微軟正黑體"/>
              </a:rPr>
              <a:t>換、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影音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辭</a:t>
            </a:r>
            <a:r>
              <a:rPr lang="zh-TW" altLang="en-US" sz="1200" b="0" spc="-32" dirty="0" smtClean="0">
                <a:latin typeface="微軟正黑體"/>
                <a:cs typeface="微軟正黑體"/>
              </a:rPr>
              <a:t>典、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學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習記</a:t>
            </a:r>
            <a:r>
              <a:rPr lang="zh-TW" altLang="en-US" sz="1200" b="0" spc="-38" dirty="0" smtClean="0">
                <a:latin typeface="微軟正黑體"/>
                <a:cs typeface="微軟正黑體"/>
              </a:rPr>
              <a:t>錄</a:t>
            </a:r>
            <a:r>
              <a:rPr lang="zh-TW" altLang="en-US" sz="1200" b="0" spc="-32" dirty="0" smtClean="0">
                <a:latin typeface="微軟正黑體"/>
                <a:cs typeface="微軟正黑體"/>
              </a:rPr>
              <a:t>、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課</a:t>
            </a:r>
            <a:r>
              <a:rPr lang="zh-TW" altLang="en-US" sz="1200" b="0" spc="-10" dirty="0" smtClean="0">
                <a:latin typeface="微軟正黑體"/>
                <a:cs typeface="微軟正黑體"/>
              </a:rPr>
              <a:t>程測</a:t>
            </a:r>
            <a:r>
              <a:rPr lang="zh-TW" altLang="en-US" sz="1200" b="0" dirty="0" smtClean="0">
                <a:latin typeface="微軟正黑體"/>
                <a:cs typeface="微軟正黑體"/>
              </a:rPr>
              <a:t>驗等學習功能</a:t>
            </a:r>
            <a:r>
              <a:rPr lang="zh-TW" altLang="en-US" sz="1200" b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的系統，以下將針對此系統收錄的內容，以及操作的模式跟大家做說明</a:t>
            </a:r>
          </a:p>
          <a:p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29272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在此系統的首頁點選 </a:t>
            </a:r>
            <a:r>
              <a:rPr lang="en-US" altLang="zh-TW" dirty="0" smtClean="0"/>
              <a:t>login</a:t>
            </a:r>
            <a:r>
              <a:rPr lang="zh-TW" altLang="en-US" dirty="0" smtClean="0"/>
              <a:t> 圖示即可進入空中英語教室影因典藏學習頻道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094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此系統的頻道總覽包含有每日頻道及主題頻道，每日頻道中收錄了大家說英語以及空中英語教室兩本雜誌的內容，而主題頻道則收錄了彭蒙惠英語雜誌的內容，並分為科技面面觀及商業職場兩大類。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69746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090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124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26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A4F26-4754-4CFA-8A87-708742675E42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80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 smtClean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333F-0D64-47A0-BA84-6ECB628856F3}" type="datetimeFigureOut">
              <a:rPr lang="zh-TW" altLang="en-US" smtClean="0"/>
              <a:t>2021/7/22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1A58-9EF4-4C58-87F7-0FF8AE5B1F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761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41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6289"/>
            <a:fld id="{81D60167-4931-47E6-BA6A-407CBD079E47}" type="slidenum">
              <a:rPr lang="en-US" altLang="zh-TW" spc="-3" smtClean="0"/>
              <a:pPr marL="16289"/>
              <a:t>‹#›</a:t>
            </a:fld>
            <a:endParaRPr lang="en-US" altLang="zh-TW" spc="-3" dirty="0"/>
          </a:p>
        </p:txBody>
      </p:sp>
    </p:spTree>
    <p:extLst>
      <p:ext uri="{BB962C8B-B14F-4D97-AF65-F5344CB8AC3E}">
        <p14:creationId xmlns:p14="http://schemas.microsoft.com/office/powerpoint/2010/main" val="128083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1101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50000"/>
              </a:lnSpc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lnSpc>
                <a:spcPct val="150000"/>
              </a:lnSpc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lnSpc>
                <a:spcPct val="150000"/>
              </a:lnSpc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lnSpc>
                <a:spcPct val="150000"/>
              </a:lnSpc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  <p:sp>
        <p:nvSpPr>
          <p:cNvPr id="7" name="矩形 6"/>
          <p:cNvSpPr/>
          <p:nvPr userDrawn="1"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480060" y="136673"/>
            <a:ext cx="10515600" cy="378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448056" y="157705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空中英語教室影音典藏系統</a:t>
            </a:r>
            <a:endParaRPr lang="zh-TW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  <p:sp>
        <p:nvSpPr>
          <p:cNvPr id="6" name="矩形 5"/>
          <p:cNvSpPr/>
          <p:nvPr userDrawn="1"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448056" y="157705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空中英語教室影音典藏系統</a:t>
            </a:r>
            <a:endParaRPr lang="zh-TW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</a:t>
            </a:r>
            <a:r>
              <a:rPr lang="zh-TW" altLang="en-US" smtClean="0"/>
              <a:t>大學圖書館</a:t>
            </a:r>
            <a:endParaRPr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hyperlink" Target="mailto:cs@webenglish.tv" TargetMode="External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101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電子資源利用</a:t>
            </a:r>
            <a:endParaRPr lang="en-US" altLang="zh-TW" sz="60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606275" y="593964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085198" y="593964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564121" y="593964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4996794" y="593964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475715" y="593964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110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學年度 第 </a:t>
            </a: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931636" y="3260373"/>
            <a:ext cx="4525201" cy="2153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8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b="19583"/>
          <a:stretch/>
        </p:blipFill>
        <p:spPr>
          <a:xfrm>
            <a:off x="280189" y="515257"/>
            <a:ext cx="11555513" cy="613243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t="80316" r="23339"/>
          <a:stretch/>
        </p:blipFill>
        <p:spPr>
          <a:xfrm>
            <a:off x="4184905" y="4818888"/>
            <a:ext cx="7062216" cy="119664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013" y="1565166"/>
            <a:ext cx="1086002" cy="4953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562013" y="1565166"/>
            <a:ext cx="1086002" cy="4953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058" y="577486"/>
            <a:ext cx="4549819" cy="13008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86526" y="1221856"/>
            <a:ext cx="890332" cy="4953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862" y="1298065"/>
            <a:ext cx="465732" cy="419159"/>
          </a:xfrm>
          <a:prstGeom prst="rect">
            <a:avLst/>
          </a:prstGeom>
        </p:spPr>
      </p:pic>
      <p:pic>
        <p:nvPicPr>
          <p:cNvPr id="9" name="音訊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8">
        <p:cut/>
      </p:transition>
    </mc:Choice>
    <mc:Fallback>
      <p:transition spd="slow" advTm="1132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43" y="731520"/>
            <a:ext cx="10856159" cy="58338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44" y="1724241"/>
            <a:ext cx="5222063" cy="400358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/>
          <a:srcRect r="49392"/>
          <a:stretch/>
        </p:blipFill>
        <p:spPr>
          <a:xfrm>
            <a:off x="6565098" y="2415618"/>
            <a:ext cx="4233966" cy="669589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H="1" flipV="1">
            <a:off x="3191256" y="2231136"/>
            <a:ext cx="3373842" cy="3931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3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6">
        <p:cut/>
      </p:transition>
    </mc:Choice>
    <mc:Fallback>
      <p:transition spd="slow" advTm="873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672" y="700740"/>
            <a:ext cx="9210871" cy="5957160"/>
          </a:xfrm>
          <a:prstGeom prst="rect">
            <a:avLst/>
          </a:prstGeom>
        </p:spPr>
      </p:pic>
      <p:pic>
        <p:nvPicPr>
          <p:cNvPr id="9" name="音訊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9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37">
        <p:cut/>
      </p:transition>
    </mc:Choice>
    <mc:Fallback>
      <p:transition spd="slow" advTm="1893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208" y="1029822"/>
            <a:ext cx="9171432" cy="5325258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7">
        <p:cut/>
      </p:transition>
    </mc:Choice>
    <mc:Fallback>
      <p:transition spd="slow" advTm="766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b="18375"/>
          <a:stretch/>
        </p:blipFill>
        <p:spPr>
          <a:xfrm>
            <a:off x="507556" y="0"/>
            <a:ext cx="9185084" cy="61733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t="81815" r="17120"/>
          <a:stretch/>
        </p:blipFill>
        <p:spPr>
          <a:xfrm>
            <a:off x="5474208" y="5590686"/>
            <a:ext cx="6449568" cy="1165249"/>
          </a:xfrm>
          <a:prstGeom prst="rect">
            <a:avLst/>
          </a:prstGeom>
        </p:spPr>
      </p:pic>
      <p:pic>
        <p:nvPicPr>
          <p:cNvPr id="9" name="音訊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1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7">
        <p:cut/>
      </p:transition>
    </mc:Choice>
    <mc:Fallback>
      <p:transition spd="slow" advTm="1645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283" y="620883"/>
            <a:ext cx="9021434" cy="4829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579" y="5450732"/>
            <a:ext cx="7503853" cy="1117258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9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8">
        <p:cut/>
      </p:transition>
    </mc:Choice>
    <mc:Fallback>
      <p:transition spd="slow" advTm="1117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3" y="638168"/>
            <a:ext cx="9766530" cy="5991232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7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26">
        <p:cut/>
      </p:transition>
    </mc:Choice>
    <mc:Fallback>
      <p:transition spd="slow" advTm="1662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b="10983"/>
          <a:stretch/>
        </p:blipFill>
        <p:spPr>
          <a:xfrm>
            <a:off x="514733" y="0"/>
            <a:ext cx="10943739" cy="56509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325" y="5370380"/>
            <a:ext cx="7471854" cy="1423955"/>
          </a:xfrm>
          <a:prstGeom prst="rect">
            <a:avLst/>
          </a:prstGeom>
        </p:spPr>
      </p:pic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3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9">
        <p:cut/>
      </p:transition>
    </mc:Choice>
    <mc:Fallback>
      <p:transition spd="slow" advTm="1691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886" y="577361"/>
            <a:ext cx="9107171" cy="60873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242" y="1980096"/>
            <a:ext cx="8220457" cy="3622270"/>
          </a:xfrm>
          <a:prstGeom prst="rect">
            <a:avLst/>
          </a:prstGeom>
        </p:spPr>
      </p:pic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3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9">
        <p:cut/>
      </p:transition>
    </mc:Choice>
    <mc:Fallback>
      <p:transition spd="slow" advTm="995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088" y="454108"/>
            <a:ext cx="9030960" cy="48870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672" y="5277107"/>
            <a:ext cx="7417176" cy="14476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837" y="935077"/>
            <a:ext cx="7551379" cy="386106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40600" y="1024374"/>
            <a:ext cx="1788616" cy="4209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070848" y="2015607"/>
            <a:ext cx="457200" cy="3161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03680" y="1445341"/>
            <a:ext cx="2568904" cy="177334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音訊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5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27">
        <p:cut/>
      </p:transition>
    </mc:Choice>
    <mc:Fallback>
      <p:transition spd="slow" advTm="1892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82926" y="274320"/>
            <a:ext cx="5193946" cy="2847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" name="object 7"/>
          <p:cNvSpPr txBox="1"/>
          <p:nvPr/>
        </p:nvSpPr>
        <p:spPr>
          <a:xfrm>
            <a:off x="3027070" y="3620075"/>
            <a:ext cx="7415378" cy="1533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marR="3258" algn="just">
              <a:lnSpc>
                <a:spcPct val="144100"/>
              </a:lnSpc>
            </a:pPr>
            <a:r>
              <a:rPr sz="2400" b="1" dirty="0" err="1" smtClean="0">
                <a:latin typeface="微軟正黑體"/>
                <a:cs typeface="微軟正黑體"/>
              </a:rPr>
              <a:t>空中英</a:t>
            </a:r>
            <a:r>
              <a:rPr sz="2400" b="1" spc="-10" dirty="0" err="1" smtClean="0">
                <a:latin typeface="微軟正黑體"/>
                <a:cs typeface="微軟正黑體"/>
              </a:rPr>
              <a:t>語</a:t>
            </a:r>
            <a:r>
              <a:rPr sz="2400" b="1" dirty="0" err="1" smtClean="0">
                <a:latin typeface="微軟正黑體"/>
                <a:cs typeface="微軟正黑體"/>
              </a:rPr>
              <a:t>教室</a:t>
            </a:r>
            <a:r>
              <a:rPr sz="2400" b="1" spc="-10" dirty="0" err="1" smtClean="0">
                <a:latin typeface="微軟正黑體"/>
                <a:cs typeface="微軟正黑體"/>
              </a:rPr>
              <a:t>典</a:t>
            </a:r>
            <a:r>
              <a:rPr sz="2400" b="1" dirty="0" err="1" smtClean="0">
                <a:latin typeface="微軟正黑體"/>
                <a:cs typeface="微軟正黑體"/>
              </a:rPr>
              <a:t>藏學</a:t>
            </a:r>
            <a:r>
              <a:rPr sz="2400" b="1" spc="-10" dirty="0" err="1" smtClean="0">
                <a:latin typeface="微軟正黑體"/>
                <a:cs typeface="微軟正黑體"/>
              </a:rPr>
              <a:t>習頻</a:t>
            </a:r>
            <a:r>
              <a:rPr sz="2400" b="1" dirty="0" err="1" smtClean="0">
                <a:latin typeface="微軟正黑體"/>
                <a:cs typeface="微軟正黑體"/>
              </a:rPr>
              <a:t>道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是</a:t>
            </a:r>
            <a:r>
              <a:rPr sz="2400" b="1" dirty="0" err="1" smtClean="0">
                <a:latin typeface="微軟正黑體"/>
                <a:cs typeface="微軟正黑體"/>
              </a:rPr>
              <a:t>整</a:t>
            </a:r>
            <a:r>
              <a:rPr sz="2400" b="1" spc="-10" dirty="0" err="1" smtClean="0">
                <a:latin typeface="微軟正黑體"/>
                <a:cs typeface="微軟正黑體"/>
              </a:rPr>
              <a:t>合空</a:t>
            </a:r>
            <a:r>
              <a:rPr sz="2400" b="1" dirty="0" err="1" smtClean="0">
                <a:latin typeface="微軟正黑體"/>
                <a:cs typeface="微軟正黑體"/>
              </a:rPr>
              <a:t>中英語</a:t>
            </a:r>
            <a:r>
              <a:rPr sz="2400" b="1" spc="-10" dirty="0" err="1" smtClean="0">
                <a:latin typeface="微軟正黑體"/>
                <a:cs typeface="微軟正黑體"/>
              </a:rPr>
              <a:t>教</a:t>
            </a:r>
            <a:r>
              <a:rPr sz="2400" b="1" dirty="0" err="1" smtClean="0">
                <a:latin typeface="微軟正黑體"/>
                <a:cs typeface="微軟正黑體"/>
              </a:rPr>
              <a:t>室教</a:t>
            </a:r>
            <a:r>
              <a:rPr sz="2400" b="1" spc="-10" dirty="0" err="1" smtClean="0">
                <a:latin typeface="微軟正黑體"/>
                <a:cs typeface="微軟正黑體"/>
              </a:rPr>
              <a:t>學</a:t>
            </a:r>
            <a:r>
              <a:rPr sz="2400" b="1" dirty="0" err="1" smtClean="0">
                <a:latin typeface="微軟正黑體"/>
                <a:cs typeface="微軟正黑體"/>
              </a:rPr>
              <a:t>影片</a:t>
            </a:r>
            <a:r>
              <a:rPr sz="2400" b="1" spc="-10" dirty="0" err="1" smtClean="0">
                <a:latin typeface="微軟正黑體"/>
                <a:cs typeface="微軟正黑體"/>
              </a:rPr>
              <a:t>與韋</a:t>
            </a:r>
            <a:r>
              <a:rPr sz="2400" b="1" dirty="0" err="1" smtClean="0">
                <a:latin typeface="微軟正黑體"/>
                <a:cs typeface="微軟正黑體"/>
              </a:rPr>
              <a:t>博數位學習</a:t>
            </a:r>
            <a:r>
              <a:rPr sz="2400" b="1" spc="-10" dirty="0" err="1" smtClean="0">
                <a:latin typeface="微軟正黑體"/>
                <a:cs typeface="微軟正黑體"/>
              </a:rPr>
              <a:t>系</a:t>
            </a:r>
            <a:r>
              <a:rPr sz="2400" b="1" spc="-32" dirty="0" err="1" smtClean="0">
                <a:latin typeface="微軟正黑體"/>
                <a:cs typeface="微軟正黑體"/>
              </a:rPr>
              <a:t>統</a:t>
            </a:r>
            <a:r>
              <a:rPr sz="2400" b="1" spc="-32" dirty="0" err="1">
                <a:latin typeface="微軟正黑體"/>
                <a:cs typeface="微軟正黑體"/>
              </a:rPr>
              <a:t>，</a:t>
            </a:r>
            <a:r>
              <a:rPr sz="2400" b="1" spc="-10" dirty="0" err="1">
                <a:latin typeface="微軟正黑體"/>
                <a:cs typeface="微軟正黑體"/>
              </a:rPr>
              <a:t>導</a:t>
            </a:r>
            <a:r>
              <a:rPr sz="2400" b="1" dirty="0" err="1">
                <a:latin typeface="微軟正黑體"/>
                <a:cs typeface="微軟正黑體"/>
              </a:rPr>
              <a:t>入影</a:t>
            </a:r>
            <a:r>
              <a:rPr sz="2400" b="1" spc="-10" dirty="0" err="1">
                <a:latin typeface="微軟正黑體"/>
                <a:cs typeface="微軟正黑體"/>
              </a:rPr>
              <a:t>片字</a:t>
            </a:r>
            <a:r>
              <a:rPr sz="2400" b="1" spc="-32" dirty="0" err="1">
                <a:latin typeface="微軟正黑體"/>
                <a:cs typeface="微軟正黑體"/>
              </a:rPr>
              <a:t>幕、</a:t>
            </a:r>
            <a:r>
              <a:rPr sz="2400" b="1" dirty="0" err="1">
                <a:latin typeface="微軟正黑體"/>
                <a:cs typeface="微軟正黑體"/>
              </a:rPr>
              <a:t>學</a:t>
            </a:r>
            <a:r>
              <a:rPr sz="2400" b="1" spc="-10" dirty="0" err="1">
                <a:latin typeface="微軟正黑體"/>
                <a:cs typeface="微軟正黑體"/>
              </a:rPr>
              <a:t>習</a:t>
            </a:r>
            <a:r>
              <a:rPr sz="2400" b="1" dirty="0" err="1">
                <a:latin typeface="微軟正黑體"/>
                <a:cs typeface="微軟正黑體"/>
              </a:rPr>
              <a:t>模式</a:t>
            </a:r>
            <a:r>
              <a:rPr sz="2400" b="1" spc="-10" dirty="0" err="1">
                <a:latin typeface="微軟正黑體"/>
                <a:cs typeface="微軟正黑體"/>
              </a:rPr>
              <a:t>切</a:t>
            </a:r>
            <a:r>
              <a:rPr sz="2400" b="1" spc="-32" dirty="0" err="1">
                <a:latin typeface="微軟正黑體"/>
                <a:cs typeface="微軟正黑體"/>
              </a:rPr>
              <a:t>換、</a:t>
            </a:r>
            <a:r>
              <a:rPr sz="2400" b="1" spc="-10" dirty="0" err="1">
                <a:latin typeface="微軟正黑體"/>
                <a:cs typeface="微軟正黑體"/>
              </a:rPr>
              <a:t>影音</a:t>
            </a:r>
            <a:r>
              <a:rPr sz="2400" b="1" dirty="0" err="1">
                <a:latin typeface="微軟正黑體"/>
                <a:cs typeface="微軟正黑體"/>
              </a:rPr>
              <a:t>辭</a:t>
            </a:r>
            <a:r>
              <a:rPr sz="2400" b="1" spc="-32" dirty="0" err="1">
                <a:latin typeface="微軟正黑體"/>
                <a:cs typeface="微軟正黑體"/>
              </a:rPr>
              <a:t>典、</a:t>
            </a:r>
            <a:r>
              <a:rPr sz="2400" b="1" spc="-10" dirty="0" err="1">
                <a:latin typeface="微軟正黑體"/>
                <a:cs typeface="微軟正黑體"/>
              </a:rPr>
              <a:t>學</a:t>
            </a:r>
            <a:r>
              <a:rPr sz="2400" b="1" dirty="0" err="1">
                <a:latin typeface="微軟正黑體"/>
                <a:cs typeface="微軟正黑體"/>
              </a:rPr>
              <a:t>習記</a:t>
            </a:r>
            <a:r>
              <a:rPr sz="2400" b="1" spc="-38" dirty="0" err="1">
                <a:latin typeface="微軟正黑體"/>
                <a:cs typeface="微軟正黑體"/>
              </a:rPr>
              <a:t>錄</a:t>
            </a:r>
            <a:r>
              <a:rPr sz="2400" b="1" spc="-32" dirty="0" err="1">
                <a:latin typeface="微軟正黑體"/>
                <a:cs typeface="微軟正黑體"/>
              </a:rPr>
              <a:t>、</a:t>
            </a:r>
            <a:r>
              <a:rPr sz="2400" b="1" dirty="0" err="1" smtClean="0">
                <a:latin typeface="微軟正黑體"/>
                <a:cs typeface="微軟正黑體"/>
              </a:rPr>
              <a:t>課</a:t>
            </a:r>
            <a:r>
              <a:rPr sz="2400" b="1" spc="-10" dirty="0" err="1" smtClean="0">
                <a:latin typeface="微軟正黑體"/>
                <a:cs typeface="微軟正黑體"/>
              </a:rPr>
              <a:t>程測</a:t>
            </a:r>
            <a:r>
              <a:rPr sz="2400" b="1" dirty="0" err="1" smtClean="0">
                <a:latin typeface="微軟正黑體"/>
                <a:cs typeface="微軟正黑體"/>
              </a:rPr>
              <a:t>驗等學習功能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的系統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27069" y="3505622"/>
            <a:ext cx="3090987" cy="0"/>
          </a:xfrm>
          <a:custGeom>
            <a:avLst/>
            <a:gdLst/>
            <a:ahLst/>
            <a:cxnLst/>
            <a:rect l="l" t="t" r="r" b="b"/>
            <a:pathLst>
              <a:path w="4819650">
                <a:moveTo>
                  <a:pt x="0" y="0"/>
                </a:moveTo>
                <a:lnTo>
                  <a:pt x="4819650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9" name="object 9"/>
          <p:cNvSpPr/>
          <p:nvPr/>
        </p:nvSpPr>
        <p:spPr>
          <a:xfrm>
            <a:off x="7351461" y="5338717"/>
            <a:ext cx="3090987" cy="0"/>
          </a:xfrm>
          <a:custGeom>
            <a:avLst/>
            <a:gdLst/>
            <a:ahLst/>
            <a:cxnLst/>
            <a:rect l="l" t="t" r="r" b="b"/>
            <a:pathLst>
              <a:path w="4819650">
                <a:moveTo>
                  <a:pt x="0" y="0"/>
                </a:moveTo>
                <a:lnTo>
                  <a:pt x="4819650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6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38">
        <p:cut/>
      </p:transition>
    </mc:Choice>
    <mc:Fallback>
      <p:transition spd="slow" advTm="2603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「聯合出版(集團)有限公司」的圖片搜尋結果"/>
          <p:cNvSpPr>
            <a:spLocks noChangeAspect="1" noChangeArrowheads="1"/>
          </p:cNvSpPr>
          <p:nvPr/>
        </p:nvSpPr>
        <p:spPr bwMode="auto">
          <a:xfrm>
            <a:off x="1411604" y="-144461"/>
            <a:ext cx="323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endParaRPr lang="zh-TW" altLang="en-US" sz="1633"/>
          </a:p>
        </p:txBody>
      </p:sp>
      <p:sp>
        <p:nvSpPr>
          <p:cNvPr id="6" name="AutoShape 4" descr="「聯合出版(集團)有限公司」的圖片搜尋結果"/>
          <p:cNvSpPr>
            <a:spLocks noChangeAspect="1" noChangeArrowheads="1"/>
          </p:cNvSpPr>
          <p:nvPr/>
        </p:nvSpPr>
        <p:spPr bwMode="auto">
          <a:xfrm>
            <a:off x="1573251" y="7939"/>
            <a:ext cx="323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endParaRPr lang="zh-TW" altLang="en-US" sz="1633"/>
          </a:p>
        </p:txBody>
      </p:sp>
      <p:sp>
        <p:nvSpPr>
          <p:cNvPr id="11" name="文字方塊 10"/>
          <p:cNvSpPr txBox="1"/>
          <p:nvPr/>
        </p:nvSpPr>
        <p:spPr>
          <a:xfrm>
            <a:off x="2771951" y="1766590"/>
            <a:ext cx="6931152" cy="500639"/>
          </a:xfrm>
          <a:prstGeom prst="rect">
            <a:avLst/>
          </a:prstGeom>
          <a:noFill/>
        </p:spPr>
        <p:txBody>
          <a:bodyPr wrap="square" lIns="94605" tIns="47302" rIns="94605" bIns="4730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如有資料庫問題，可電洽圖書館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分機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:3756)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或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880360" y="2336173"/>
            <a:ext cx="21854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/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韋博數</a:t>
            </a:r>
            <a:r>
              <a:rPr sz="2000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位</a:t>
            </a:r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有限</a:t>
            </a:r>
            <a:r>
              <a:rPr sz="2000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公</a:t>
            </a:r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司</a:t>
            </a:r>
          </a:p>
        </p:txBody>
      </p:sp>
      <p:sp>
        <p:nvSpPr>
          <p:cNvPr id="9" name="object 5"/>
          <p:cNvSpPr txBox="1"/>
          <p:nvPr/>
        </p:nvSpPr>
        <p:spPr>
          <a:xfrm>
            <a:off x="5065776" y="2336173"/>
            <a:ext cx="431415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/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WebEngli</a:t>
            </a:r>
            <a:r>
              <a:rPr sz="2000" spc="-6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s</a:t>
            </a:r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h</a:t>
            </a:r>
            <a:r>
              <a:rPr sz="2000" spc="-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Te</a:t>
            </a:r>
            <a:r>
              <a:rPr sz="2000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c</a:t>
            </a:r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h</a:t>
            </a:r>
            <a:r>
              <a:rPr sz="2000" spc="-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n</a:t>
            </a:r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o</a:t>
            </a:r>
            <a:r>
              <a:rPr sz="2000" spc="-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l</a:t>
            </a:r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ogy</a:t>
            </a:r>
            <a:r>
              <a:rPr sz="2000" spc="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sz="2000" spc="-6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C</a:t>
            </a:r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o</a:t>
            </a:r>
            <a:r>
              <a:rPr sz="2000" spc="-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r</a:t>
            </a:r>
            <a:r>
              <a:rPr sz="2000" spc="-6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p</a:t>
            </a:r>
            <a:r>
              <a:rPr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.</a:t>
            </a:r>
          </a:p>
        </p:txBody>
      </p:sp>
      <p:sp>
        <p:nvSpPr>
          <p:cNvPr id="10" name="object 6"/>
          <p:cNvSpPr txBox="1"/>
          <p:nvPr/>
        </p:nvSpPr>
        <p:spPr>
          <a:xfrm>
            <a:off x="2880360" y="2776650"/>
            <a:ext cx="525279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/>
            <a:r>
              <a:rPr sz="2000" spc="-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02-</a:t>
            </a:r>
            <a:r>
              <a:rPr sz="2000" spc="-1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</a:t>
            </a:r>
            <a:r>
              <a:rPr sz="2000" spc="-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3</a:t>
            </a:r>
            <a:r>
              <a:rPr sz="2000" spc="-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</a:t>
            </a:r>
            <a:r>
              <a:rPr sz="2000" spc="-1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</a:t>
            </a:r>
            <a:r>
              <a:rPr sz="2000" spc="-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3</a:t>
            </a:r>
            <a:r>
              <a:rPr sz="2000" spc="-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9</a:t>
            </a:r>
            <a:r>
              <a:rPr sz="2000" spc="-1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8</a:t>
            </a:r>
            <a:r>
              <a:rPr sz="2000" spc="-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</a:t>
            </a:r>
            <a:r>
              <a:rPr lang="en-US" sz="2000" spc="-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/ </a:t>
            </a:r>
            <a:r>
              <a:rPr sz="2000" spc="-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c</a:t>
            </a:r>
            <a:r>
              <a:rPr sz="2000" spc="-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s</a:t>
            </a:r>
            <a:r>
              <a:rPr sz="2000" spc="-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@</a:t>
            </a:r>
            <a:r>
              <a:rPr sz="2000" spc="-1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w</a:t>
            </a:r>
            <a:r>
              <a:rPr sz="2000" spc="-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e</a:t>
            </a:r>
            <a:r>
              <a:rPr sz="2000" spc="-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b</a:t>
            </a:r>
            <a:r>
              <a:rPr sz="2000" spc="-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e</a:t>
            </a:r>
            <a:r>
              <a:rPr sz="2000" spc="-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n</a:t>
            </a:r>
            <a:r>
              <a:rPr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glish.t</a:t>
            </a:r>
            <a:r>
              <a:rPr sz="2000" spc="-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hlinkClick r:id="rId5"/>
              </a:rPr>
              <a:t>v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2688336" y="3217127"/>
            <a:ext cx="5925312" cy="28474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6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981">
        <p:fade/>
      </p:transition>
    </mc:Choice>
    <mc:Fallback>
      <p:transition spd="med" advTm="11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82359" y="3287778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902066" y="4458306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 smtClean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832030" y="3793330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230455" y="2918757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808023" y="3263605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732016" y="2935512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836309" y="4068864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3084875" y="2587498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109339" y="2145454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66755" y="2145456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98870" y="2145456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230984" y="2145456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2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75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25"/>
                            </p:stCondLst>
                            <p:childTnLst>
                              <p:par>
                                <p:cTn id="8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0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22652" y="917643"/>
            <a:ext cx="280926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/>
            <a:r>
              <a:rPr sz="2800" b="1" dirty="0">
                <a:latin typeface="Times New Roman"/>
                <a:cs typeface="Times New Roman"/>
              </a:rPr>
              <a:t>I. </a:t>
            </a:r>
            <a:r>
              <a:rPr sz="2800" b="1" dirty="0">
                <a:latin typeface="微軟正黑體"/>
                <a:cs typeface="微軟正黑體"/>
              </a:rPr>
              <a:t>登</a:t>
            </a:r>
            <a:r>
              <a:rPr sz="2800" b="1" spc="-3" dirty="0">
                <a:latin typeface="微軟正黑體"/>
                <a:cs typeface="微軟正黑體"/>
              </a:rPr>
              <a:t>入</a:t>
            </a:r>
            <a:r>
              <a:rPr sz="2800" b="1" dirty="0">
                <a:latin typeface="Times New Roman"/>
                <a:cs typeface="Times New Roman"/>
              </a:rPr>
              <a:t>/</a:t>
            </a:r>
            <a:r>
              <a:rPr sz="2800" b="1" dirty="0">
                <a:latin typeface="微軟正黑體"/>
                <a:cs typeface="微軟正黑體"/>
              </a:rPr>
              <a:t>登入系統</a:t>
            </a:r>
            <a:endParaRPr sz="2800" dirty="0"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26081" y="1426989"/>
            <a:ext cx="8315199" cy="51658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289"/>
            <a:r>
              <a:rPr spc="-3" dirty="0"/>
              <a:t>1</a:t>
            </a:r>
          </a:p>
        </p:txBody>
      </p:sp>
      <p:sp>
        <p:nvSpPr>
          <p:cNvPr id="11" name="object 7"/>
          <p:cNvSpPr txBox="1"/>
          <p:nvPr/>
        </p:nvSpPr>
        <p:spPr>
          <a:xfrm>
            <a:off x="3379976" y="5886233"/>
            <a:ext cx="8068312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8145"/>
            <a:r>
              <a:rPr sz="2800" b="1" spc="-6" dirty="0">
                <a:latin typeface="Times New Roman"/>
                <a:cs typeface="Times New Roman"/>
              </a:rPr>
              <a:t>Step1. </a:t>
            </a:r>
            <a:r>
              <a:rPr sz="2800" b="1" spc="3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微軟正黑體"/>
                <a:cs typeface="微軟正黑體"/>
              </a:rPr>
              <a:t>按下「</a:t>
            </a:r>
            <a:r>
              <a:rPr sz="2000" spc="-6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6" dirty="0">
                <a:latin typeface="Times New Roman"/>
                <a:cs typeface="Times New Roman"/>
              </a:rPr>
              <a:t>gi</a:t>
            </a:r>
            <a:r>
              <a:rPr sz="2000" spc="3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微軟正黑體"/>
                <a:cs typeface="微軟正黑體"/>
              </a:rPr>
              <a:t>」</a:t>
            </a:r>
            <a:r>
              <a:rPr sz="2000" spc="-10" dirty="0">
                <a:latin typeface="微軟正黑體"/>
                <a:cs typeface="微軟正黑體"/>
              </a:rPr>
              <a:t>按</a:t>
            </a:r>
            <a:r>
              <a:rPr sz="2000" dirty="0">
                <a:latin typeface="微軟正黑體"/>
                <a:cs typeface="微軟正黑體"/>
              </a:rPr>
              <a:t>鈕，</a:t>
            </a:r>
            <a:r>
              <a:rPr sz="2000" spc="-10" dirty="0">
                <a:latin typeface="微軟正黑體"/>
                <a:cs typeface="微軟正黑體"/>
              </a:rPr>
              <a:t>進</a:t>
            </a:r>
            <a:r>
              <a:rPr sz="2000" dirty="0">
                <a:latin typeface="微軟正黑體"/>
                <a:cs typeface="微軟正黑體"/>
              </a:rPr>
              <a:t>入空</a:t>
            </a:r>
            <a:r>
              <a:rPr sz="2000" spc="-10" dirty="0">
                <a:latin typeface="微軟正黑體"/>
                <a:cs typeface="微軟正黑體"/>
              </a:rPr>
              <a:t>中</a:t>
            </a:r>
            <a:r>
              <a:rPr sz="2000" dirty="0">
                <a:latin typeface="微軟正黑體"/>
                <a:cs typeface="微軟正黑體"/>
              </a:rPr>
              <a:t>英語教</a:t>
            </a:r>
            <a:r>
              <a:rPr sz="2000" spc="-10" dirty="0">
                <a:latin typeface="微軟正黑體"/>
                <a:cs typeface="微軟正黑體"/>
              </a:rPr>
              <a:t>室</a:t>
            </a:r>
            <a:r>
              <a:rPr sz="2000" dirty="0">
                <a:latin typeface="微軟正黑體"/>
                <a:cs typeface="微軟正黑體"/>
              </a:rPr>
              <a:t>影音</a:t>
            </a:r>
            <a:r>
              <a:rPr sz="2000" spc="-10" dirty="0">
                <a:latin typeface="微軟正黑體"/>
                <a:cs typeface="微軟正黑體"/>
              </a:rPr>
              <a:t>典藏</a:t>
            </a:r>
            <a:r>
              <a:rPr sz="2000" dirty="0">
                <a:latin typeface="微軟正黑體"/>
                <a:cs typeface="微軟正黑體"/>
              </a:rPr>
              <a:t>學習頻</a:t>
            </a:r>
            <a:r>
              <a:rPr sz="2000" spc="-3" dirty="0">
                <a:latin typeface="微軟正黑體"/>
                <a:cs typeface="微軟正黑體"/>
              </a:rPr>
              <a:t>道</a:t>
            </a:r>
            <a:r>
              <a:rPr sz="2000" dirty="0">
                <a:latin typeface="微軟正黑體"/>
                <a:cs typeface="微軟正黑體"/>
              </a:rPr>
              <a:t>。</a:t>
            </a: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1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8">
        <p:cut/>
      </p:transition>
    </mc:Choice>
    <mc:Fallback>
      <p:transition spd="slow" advTm="832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1445" y="964293"/>
            <a:ext cx="273891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>
              <a:spcBef>
                <a:spcPts val="568"/>
              </a:spcBef>
              <a:tabLst>
                <a:tab pos="399081" algn="l"/>
              </a:tabLst>
            </a:pPr>
            <a:r>
              <a:rPr sz="2800" b="1" dirty="0" smtClean="0">
                <a:latin typeface="Times New Roman"/>
                <a:cs typeface="Times New Roman"/>
              </a:rPr>
              <a:t>II</a:t>
            </a:r>
            <a:r>
              <a:rPr sz="2800" b="1" dirty="0">
                <a:latin typeface="Times New Roman"/>
                <a:cs typeface="Times New Roman"/>
              </a:rPr>
              <a:t>.	</a:t>
            </a:r>
            <a:r>
              <a:rPr sz="2800" b="1" dirty="0" err="1" smtClean="0">
                <a:latin typeface="微軟正黑體"/>
                <a:cs typeface="微軟正黑體"/>
              </a:rPr>
              <a:t>頻道總覽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包含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3272" y="1617396"/>
            <a:ext cx="2993392" cy="369332"/>
          </a:xfrm>
          <a:prstGeom prst="rect">
            <a:avLst/>
          </a:prstGeom>
          <a:ln w="736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00" b="1" dirty="0">
                <a:latin typeface="微軟正黑體"/>
                <a:cs typeface="微軟正黑體"/>
              </a:rPr>
              <a:t>每日頻道、主題頻道</a:t>
            </a:r>
            <a:endParaRPr sz="2400" dirty="0">
              <a:latin typeface="微軟正黑體"/>
              <a:cs typeface="微軟正黑體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301333" y="5359261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5" name="object 15"/>
          <p:cNvSpPr/>
          <p:nvPr/>
        </p:nvSpPr>
        <p:spPr>
          <a:xfrm>
            <a:off x="9868218" y="5359261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16"/>
          <p:cNvSpPr/>
          <p:nvPr/>
        </p:nvSpPr>
        <p:spPr>
          <a:xfrm>
            <a:off x="10441211" y="5359261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7" name="object 17"/>
          <p:cNvSpPr/>
          <p:nvPr/>
        </p:nvSpPr>
        <p:spPr>
          <a:xfrm>
            <a:off x="11011760" y="5347857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933" y="709126"/>
            <a:ext cx="6778380" cy="36649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933" y="4320382"/>
            <a:ext cx="5819773" cy="19898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151706" y="4320382"/>
            <a:ext cx="958607" cy="1989899"/>
          </a:xfrm>
          <a:prstGeom prst="rect">
            <a:avLst/>
          </a:prstGeom>
          <a:solidFill>
            <a:srgbClr val="E7E7E7"/>
          </a:solidFill>
          <a:ln>
            <a:solidFill>
              <a:srgbClr val="E7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object 6"/>
          <p:cNvSpPr txBox="1"/>
          <p:nvPr/>
        </p:nvSpPr>
        <p:spPr>
          <a:xfrm>
            <a:off x="479029" y="2769981"/>
            <a:ext cx="3348941" cy="1484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>
              <a:lnSpc>
                <a:spcPct val="150000"/>
              </a:lnSpc>
            </a:pPr>
            <a:r>
              <a:rPr sz="2400" b="1" spc="-6" dirty="0">
                <a:latin typeface="Times New Roman"/>
                <a:cs typeface="Times New Roman"/>
              </a:rPr>
              <a:t>Step1.</a:t>
            </a:r>
            <a:endParaRPr sz="2400" b="1" dirty="0">
              <a:latin typeface="Times New Roman"/>
              <a:cs typeface="Times New Roman"/>
            </a:endParaRPr>
          </a:p>
          <a:p>
            <a:pPr marL="8145">
              <a:lnSpc>
                <a:spcPct val="150000"/>
              </a:lnSpc>
              <a:spcBef>
                <a:spcPts val="478"/>
              </a:spcBef>
            </a:pPr>
            <a:r>
              <a:rPr sz="2000" b="1" dirty="0" err="1" smtClean="0">
                <a:latin typeface="微軟正黑體"/>
                <a:cs typeface="微軟正黑體"/>
              </a:rPr>
              <a:t>選</a:t>
            </a:r>
            <a:r>
              <a:rPr sz="2000" b="1" spc="-10" dirty="0" err="1" smtClean="0">
                <a:latin typeface="微軟正黑體"/>
                <a:cs typeface="微軟正黑體"/>
              </a:rPr>
              <a:t>擇</a:t>
            </a:r>
            <a:r>
              <a:rPr sz="2000" b="1" dirty="0" err="1" smtClean="0">
                <a:latin typeface="微軟正黑體"/>
                <a:cs typeface="微軟正黑體"/>
              </a:rPr>
              <a:t>其中</a:t>
            </a:r>
            <a:r>
              <a:rPr sz="2000" b="1" spc="-10" dirty="0" err="1" smtClean="0">
                <a:latin typeface="微軟正黑體"/>
                <a:cs typeface="微軟正黑體"/>
              </a:rPr>
              <a:t>一</a:t>
            </a:r>
            <a:r>
              <a:rPr lang="zh-TW" altLang="en-US" sz="2000" b="1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個</a:t>
            </a:r>
            <a:r>
              <a:rPr sz="2000" b="1" spc="-10" dirty="0" err="1" smtClean="0">
                <a:latin typeface="微軟正黑體"/>
                <a:cs typeface="微軟正黑體"/>
              </a:rPr>
              <a:t>頻</a:t>
            </a:r>
            <a:r>
              <a:rPr sz="2000" b="1" dirty="0" err="1" smtClean="0">
                <a:latin typeface="微軟正黑體"/>
                <a:cs typeface="微軟正黑體"/>
              </a:rPr>
              <a:t>道點按</a:t>
            </a:r>
            <a:r>
              <a:rPr sz="2000" b="1" spc="-10" dirty="0" err="1" smtClean="0">
                <a:latin typeface="微軟正黑體"/>
                <a:cs typeface="微軟正黑體"/>
              </a:rPr>
              <a:t>進</a:t>
            </a:r>
            <a:r>
              <a:rPr sz="2000" b="1" dirty="0" err="1" smtClean="0">
                <a:latin typeface="微軟正黑體"/>
                <a:cs typeface="微軟正黑體"/>
              </a:rPr>
              <a:t>入</a:t>
            </a:r>
            <a:r>
              <a:rPr sz="2000" b="1" dirty="0" err="1">
                <a:latin typeface="微軟正黑體"/>
                <a:cs typeface="微軟正黑體"/>
              </a:rPr>
              <a:t>。</a:t>
            </a:r>
            <a:r>
              <a:rPr sz="2000" b="1" spc="-10" dirty="0" err="1">
                <a:latin typeface="微軟正黑體"/>
                <a:cs typeface="微軟正黑體"/>
              </a:rPr>
              <a:t>例如</a:t>
            </a:r>
            <a:r>
              <a:rPr sz="2000" b="1" dirty="0" err="1">
                <a:latin typeface="微軟正黑體"/>
                <a:cs typeface="微軟正黑體"/>
              </a:rPr>
              <a:t>：大家</a:t>
            </a:r>
            <a:r>
              <a:rPr sz="2000" b="1" spc="-10" dirty="0" err="1">
                <a:latin typeface="微軟正黑體"/>
                <a:cs typeface="微軟正黑體"/>
              </a:rPr>
              <a:t>說</a:t>
            </a:r>
            <a:r>
              <a:rPr sz="2000" b="1" dirty="0" err="1">
                <a:latin typeface="微軟正黑體"/>
                <a:cs typeface="微軟正黑體"/>
              </a:rPr>
              <a:t>英語</a:t>
            </a:r>
            <a:r>
              <a:rPr sz="2000" b="1" spc="-10" dirty="0" err="1">
                <a:latin typeface="微軟正黑體"/>
                <a:cs typeface="微軟正黑體"/>
              </a:rPr>
              <a:t>每日</a:t>
            </a:r>
            <a:r>
              <a:rPr sz="2000" b="1" dirty="0" err="1">
                <a:latin typeface="微軟正黑體"/>
                <a:cs typeface="微軟正黑體"/>
              </a:rPr>
              <a:t>頻道</a:t>
            </a:r>
            <a:r>
              <a:rPr sz="2000" b="1" dirty="0">
                <a:latin typeface="微軟正黑體"/>
                <a:cs typeface="微軟正黑體"/>
              </a:rPr>
              <a:t>。</a:t>
            </a: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57">
        <p:cut/>
      </p:transition>
    </mc:Choice>
    <mc:Fallback>
      <p:transition spd="slow" advTm="2105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8984092" y="4197155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1" name="object 11"/>
          <p:cNvSpPr/>
          <p:nvPr/>
        </p:nvSpPr>
        <p:spPr>
          <a:xfrm>
            <a:off x="9550977" y="4197155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2" name="object 12"/>
          <p:cNvSpPr/>
          <p:nvPr/>
        </p:nvSpPr>
        <p:spPr>
          <a:xfrm>
            <a:off x="10123970" y="4197155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3" name="object 13"/>
          <p:cNvSpPr/>
          <p:nvPr/>
        </p:nvSpPr>
        <p:spPr>
          <a:xfrm>
            <a:off x="10694519" y="4197155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4" name="object 14"/>
          <p:cNvSpPr/>
          <p:nvPr/>
        </p:nvSpPr>
        <p:spPr>
          <a:xfrm>
            <a:off x="8984092" y="4892730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5" name="object 15"/>
          <p:cNvSpPr/>
          <p:nvPr/>
        </p:nvSpPr>
        <p:spPr>
          <a:xfrm>
            <a:off x="9550977" y="4892730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16"/>
          <p:cNvSpPr/>
          <p:nvPr/>
        </p:nvSpPr>
        <p:spPr>
          <a:xfrm>
            <a:off x="10123970" y="4892730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7" name="object 17"/>
          <p:cNvSpPr/>
          <p:nvPr/>
        </p:nvSpPr>
        <p:spPr>
          <a:xfrm>
            <a:off x="10694519" y="4881326"/>
            <a:ext cx="197106" cy="83892"/>
          </a:xfrm>
          <a:custGeom>
            <a:avLst/>
            <a:gdLst/>
            <a:ahLst/>
            <a:cxnLst/>
            <a:rect l="l" t="t" r="r" b="b"/>
            <a:pathLst>
              <a:path w="307339" h="130809">
                <a:moveTo>
                  <a:pt x="0" y="130810"/>
                </a:moveTo>
                <a:lnTo>
                  <a:pt x="307339" y="130810"/>
                </a:lnTo>
                <a:lnTo>
                  <a:pt x="307339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865" y="555171"/>
            <a:ext cx="8920760" cy="612774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/>
          <a:srcRect r="26685" b="80248"/>
          <a:stretch/>
        </p:blipFill>
        <p:spPr>
          <a:xfrm>
            <a:off x="3918499" y="5667304"/>
            <a:ext cx="6973126" cy="11846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806206" y="2410320"/>
            <a:ext cx="4205680" cy="4209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8">
        <p:cut/>
      </p:transition>
    </mc:Choice>
    <mc:Fallback>
      <p:transition spd="slow" advTm="1566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/>
          <a:srcRect t="24376"/>
          <a:stretch/>
        </p:blipFill>
        <p:spPr>
          <a:xfrm>
            <a:off x="634812" y="587828"/>
            <a:ext cx="10817684" cy="611155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581" y="1294090"/>
            <a:ext cx="6894698" cy="49472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/>
          <a:srcRect r="21955" b="79674"/>
          <a:stretch/>
        </p:blipFill>
        <p:spPr>
          <a:xfrm>
            <a:off x="6514496" y="1864306"/>
            <a:ext cx="5577822" cy="10015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030" y="3016579"/>
            <a:ext cx="4789715" cy="3031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矩形 6"/>
          <p:cNvSpPr/>
          <p:nvPr/>
        </p:nvSpPr>
        <p:spPr>
          <a:xfrm>
            <a:off x="2891807" y="5741349"/>
            <a:ext cx="1212108" cy="4209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680371" y="2981099"/>
            <a:ext cx="411948" cy="4209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4103915" y="4288971"/>
            <a:ext cx="3145115" cy="17588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音訊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5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65">
        <p:cut/>
      </p:transition>
    </mc:Choice>
    <mc:Fallback>
      <p:transition spd="slow" advTm="11865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t="22502"/>
          <a:stretch/>
        </p:blipFill>
        <p:spPr>
          <a:xfrm>
            <a:off x="608581" y="841248"/>
            <a:ext cx="11021815" cy="58887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10" y="1311973"/>
            <a:ext cx="6894698" cy="49472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9739" y="2616621"/>
            <a:ext cx="5930657" cy="41133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/>
          <a:srcRect r="47245"/>
          <a:stretch/>
        </p:blipFill>
        <p:spPr>
          <a:xfrm>
            <a:off x="6856203" y="1420229"/>
            <a:ext cx="4363490" cy="108813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00562" y="4933274"/>
            <a:ext cx="1642637" cy="12229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V="1">
            <a:off x="2743199" y="4174798"/>
            <a:ext cx="2817629" cy="136996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1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">
        <p:cut/>
      </p:transition>
    </mc:Choice>
    <mc:Fallback>
      <p:transition spd="slow" advTm="527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t="10379" b="13137"/>
          <a:stretch/>
        </p:blipFill>
        <p:spPr>
          <a:xfrm>
            <a:off x="361554" y="603504"/>
            <a:ext cx="11684586" cy="61081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083" y="1545448"/>
            <a:ext cx="7006582" cy="46151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t="86759"/>
          <a:stretch/>
        </p:blipFill>
        <p:spPr>
          <a:xfrm>
            <a:off x="4325112" y="5506458"/>
            <a:ext cx="7140067" cy="64804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57120" y="5733534"/>
            <a:ext cx="850392" cy="4209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3">
        <p:cut/>
      </p:transition>
    </mc:Choice>
    <mc:Fallback>
      <p:transition spd="slow" advTm="1128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82" y="500861"/>
            <a:ext cx="11284445" cy="59822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/>
          <a:srcRect r="12580"/>
          <a:stretch/>
        </p:blipFill>
        <p:spPr>
          <a:xfrm>
            <a:off x="3081528" y="4512722"/>
            <a:ext cx="6620256" cy="1357726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6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0">
        <p:cut/>
      </p:transition>
    </mc:Choice>
    <mc:Fallback>
      <p:transition spd="slow" advTm="1639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247</Words>
  <Application>Microsoft Office PowerPoint</Application>
  <PresentationFormat>寬螢幕</PresentationFormat>
  <Paragraphs>28</Paragraphs>
  <Slides>21</Slides>
  <Notes>8</Notes>
  <HiddenSlides>0</HiddenSlides>
  <MMClips>21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5" baseType="lpstr">
      <vt:lpstr>LilyUPC</vt:lpstr>
      <vt:lpstr>Microsoft YaHei</vt:lpstr>
      <vt:lpstr>Microsoft YaHei</vt:lpstr>
      <vt:lpstr>宋体</vt:lpstr>
      <vt:lpstr>Swis721 Lt BT</vt:lpstr>
      <vt:lpstr>微軟正黑體</vt:lpstr>
      <vt:lpstr>新細明體</vt:lpstr>
      <vt:lpstr>Agency FB</vt:lpstr>
      <vt:lpstr>Arial</vt:lpstr>
      <vt:lpstr>Calibri</vt:lpstr>
      <vt:lpstr>Calibri Light</vt:lpstr>
      <vt:lpstr>Century Gothic</vt:lpstr>
      <vt:lpstr>Times New Roman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lib</cp:lastModifiedBy>
  <cp:revision>58</cp:revision>
  <dcterms:created xsi:type="dcterms:W3CDTF">2017-05-27T04:45:00Z</dcterms:created>
  <dcterms:modified xsi:type="dcterms:W3CDTF">2021-07-22T07:34:39Z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